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699" r:id="rId2"/>
    <p:sldId id="1227" r:id="rId3"/>
    <p:sldId id="1157" r:id="rId4"/>
    <p:sldId id="1245" r:id="rId5"/>
    <p:sldId id="1229" r:id="rId6"/>
    <p:sldId id="1233" r:id="rId7"/>
    <p:sldId id="1219" r:id="rId8"/>
    <p:sldId id="1221" r:id="rId9"/>
    <p:sldId id="1171" r:id="rId10"/>
    <p:sldId id="1236" r:id="rId11"/>
    <p:sldId id="1237" r:id="rId12"/>
    <p:sldId id="1220" r:id="rId13"/>
    <p:sldId id="1234" r:id="rId14"/>
    <p:sldId id="1244" r:id="rId15"/>
    <p:sldId id="1222" r:id="rId16"/>
    <p:sldId id="1240" r:id="rId17"/>
    <p:sldId id="1225" r:id="rId18"/>
    <p:sldId id="1226" r:id="rId19"/>
    <p:sldId id="1247" r:id="rId20"/>
    <p:sldId id="1241" r:id="rId21"/>
    <p:sldId id="1246" r:id="rId22"/>
    <p:sldId id="1207" r:id="rId23"/>
    <p:sldId id="731" r:id="rId24"/>
    <p:sldId id="1231" r:id="rId25"/>
    <p:sldId id="1198" r:id="rId26"/>
    <p:sldId id="1223" r:id="rId27"/>
  </p:sldIdLst>
  <p:sldSz cx="9144000" cy="6858000" type="screen4x3"/>
  <p:notesSz cx="9928225" cy="67976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8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강영은" initials="강" lastIdx="3" clrIdx="0">
    <p:extLst>
      <p:ext uri="{19B8F6BF-5375-455C-9EA6-DF929625EA0E}">
        <p15:presenceInfo xmlns:p15="http://schemas.microsoft.com/office/powerpoint/2012/main" userId="강영은" providerId="None"/>
      </p:ext>
    </p:extLst>
  </p:cmAuthor>
  <p:cmAuthor id="2" name="강영은" initials="강 [2]" lastIdx="2" clrIdx="1">
    <p:extLst>
      <p:ext uri="{19B8F6BF-5375-455C-9EA6-DF929625EA0E}">
        <p15:presenceInfo xmlns:p15="http://schemas.microsoft.com/office/powerpoint/2012/main" userId="S::kye0520@dgist.ac.kr::e4d3c785-0c13-4154-ab52-829c1906a3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9491"/>
    <a:srgbClr val="EE5450"/>
    <a:srgbClr val="E9B5AB"/>
    <a:srgbClr val="ED7D31"/>
    <a:srgbClr val="002060"/>
    <a:srgbClr val="BDD7EE"/>
    <a:srgbClr val="FFFFFF"/>
    <a:srgbClr val="00E668"/>
    <a:srgbClr val="DC3434"/>
    <a:srgbClr val="E462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872F52-2A66-4D54-98A7-AD83779092E1}" v="455" dt="2023-02-24T06:02:08.9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67" autoAdjust="0"/>
    <p:restoredTop sz="83425" autoAdjust="0"/>
  </p:normalViewPr>
  <p:slideViewPr>
    <p:cSldViewPr snapToGrid="0">
      <p:cViewPr varScale="1">
        <p:scale>
          <a:sx n="65" d="100"/>
          <a:sy n="65" d="100"/>
        </p:scale>
        <p:origin x="1512" y="38"/>
      </p:cViewPr>
      <p:guideLst>
        <p:guide orient="horz" pos="3385"/>
        <p:guide pos="2880"/>
      </p:guideLst>
    </p:cSldViewPr>
  </p:slideViewPr>
  <p:outlineViewPr>
    <p:cViewPr>
      <p:scale>
        <a:sx n="33" d="100"/>
        <a:sy n="33" d="100"/>
      </p:scale>
      <p:origin x="0" y="-558"/>
    </p:cViewPr>
    <p:sldLst>
      <p:sld r:id="rId1" collapse="1"/>
    </p:sldLst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강 영은" userId="28cfce59f7216015" providerId="LiveId" clId="{2A872F52-2A66-4D54-98A7-AD83779092E1}"/>
    <pc:docChg chg="undo custSel addSld delSld modSld">
      <pc:chgData name="강 영은" userId="28cfce59f7216015" providerId="LiveId" clId="{2A872F52-2A66-4D54-98A7-AD83779092E1}" dt="2023-02-24T06:02:08.946" v="4903" actId="20577"/>
      <pc:docMkLst>
        <pc:docMk/>
      </pc:docMkLst>
      <pc:sldChg chg="modNotesTx">
        <pc:chgData name="강 영은" userId="28cfce59f7216015" providerId="LiveId" clId="{2A872F52-2A66-4D54-98A7-AD83779092E1}" dt="2023-02-24T05:17:39.835" v="107" actId="20577"/>
        <pc:sldMkLst>
          <pc:docMk/>
          <pc:sldMk cId="1417235192" sldId="1157"/>
        </pc:sldMkLst>
      </pc:sldChg>
      <pc:sldChg chg="modNotesTx">
        <pc:chgData name="강 영은" userId="28cfce59f7216015" providerId="LiveId" clId="{2A872F52-2A66-4D54-98A7-AD83779092E1}" dt="2023-02-24T05:26:12.156" v="2213" actId="20577"/>
        <pc:sldMkLst>
          <pc:docMk/>
          <pc:sldMk cId="3187439933" sldId="1171"/>
        </pc:sldMkLst>
      </pc:sldChg>
      <pc:sldChg chg="modSp mod">
        <pc:chgData name="강 영은" userId="28cfce59f7216015" providerId="LiveId" clId="{2A872F52-2A66-4D54-98A7-AD83779092E1}" dt="2023-02-24T06:01:26.253" v="4897" actId="20577"/>
        <pc:sldMkLst>
          <pc:docMk/>
          <pc:sldMk cId="3123674817" sldId="1207"/>
        </pc:sldMkLst>
        <pc:spChg chg="mod">
          <ac:chgData name="강 영은" userId="28cfce59f7216015" providerId="LiveId" clId="{2A872F52-2A66-4D54-98A7-AD83779092E1}" dt="2023-02-24T06:01:26.253" v="4897" actId="20577"/>
          <ac:spMkLst>
            <pc:docMk/>
            <pc:sldMk cId="3123674817" sldId="1207"/>
            <ac:spMk id="3" creationId="{5EDFB9B3-5C9C-85D3-D675-C66908283DE6}"/>
          </ac:spMkLst>
        </pc:spChg>
      </pc:sldChg>
      <pc:sldChg chg="modNotesTx">
        <pc:chgData name="강 영은" userId="28cfce59f7216015" providerId="LiveId" clId="{2A872F52-2A66-4D54-98A7-AD83779092E1}" dt="2023-02-24T05:23:35.846" v="1638" actId="20577"/>
        <pc:sldMkLst>
          <pc:docMk/>
          <pc:sldMk cId="4005216365" sldId="1219"/>
        </pc:sldMkLst>
      </pc:sldChg>
      <pc:sldChg chg="modSp mod modNotesTx">
        <pc:chgData name="강 영은" userId="28cfce59f7216015" providerId="LiveId" clId="{2A872F52-2A66-4D54-98A7-AD83779092E1}" dt="2023-02-24T05:24:36.766" v="1838" actId="20577"/>
        <pc:sldMkLst>
          <pc:docMk/>
          <pc:sldMk cId="2619974848" sldId="1221"/>
        </pc:sldMkLst>
        <pc:picChg chg="mod">
          <ac:chgData name="강 영은" userId="28cfce59f7216015" providerId="LiveId" clId="{2A872F52-2A66-4D54-98A7-AD83779092E1}" dt="2023-02-24T05:23:51.323" v="1639" actId="1076"/>
          <ac:picMkLst>
            <pc:docMk/>
            <pc:sldMk cId="2619974848" sldId="1221"/>
            <ac:picMk id="2" creationId="{91388271-D9D8-B3CA-BF8F-B0E3649028FB}"/>
          </ac:picMkLst>
        </pc:picChg>
      </pc:sldChg>
      <pc:sldChg chg="modNotesTx">
        <pc:chgData name="강 영은" userId="28cfce59f7216015" providerId="LiveId" clId="{2A872F52-2A66-4D54-98A7-AD83779092E1}" dt="2023-02-24T05:47:59.512" v="4236" actId="20577"/>
        <pc:sldMkLst>
          <pc:docMk/>
          <pc:sldMk cId="4053740238" sldId="1222"/>
        </pc:sldMkLst>
      </pc:sldChg>
      <pc:sldChg chg="modNotesTx">
        <pc:chgData name="강 영은" userId="28cfce59f7216015" providerId="LiveId" clId="{2A872F52-2A66-4D54-98A7-AD83779092E1}" dt="2023-02-24T05:52:18.007" v="4826" actId="20577"/>
        <pc:sldMkLst>
          <pc:docMk/>
          <pc:sldMk cId="1100064032" sldId="1226"/>
        </pc:sldMkLst>
      </pc:sldChg>
      <pc:sldChg chg="modNotesTx">
        <pc:chgData name="강 영은" userId="28cfce59f7216015" providerId="LiveId" clId="{2A872F52-2A66-4D54-98A7-AD83779092E1}" dt="2023-02-24T05:21:13.960" v="1129" actId="20577"/>
        <pc:sldMkLst>
          <pc:docMk/>
          <pc:sldMk cId="22972994" sldId="1229"/>
        </pc:sldMkLst>
      </pc:sldChg>
      <pc:sldChg chg="modNotesTx">
        <pc:chgData name="강 영은" userId="28cfce59f7216015" providerId="LiveId" clId="{2A872F52-2A66-4D54-98A7-AD83779092E1}" dt="2023-02-24T05:22:53.877" v="1545" actId="20577"/>
        <pc:sldMkLst>
          <pc:docMk/>
          <pc:sldMk cId="454298481" sldId="1233"/>
        </pc:sldMkLst>
      </pc:sldChg>
      <pc:sldChg chg="modSp modNotesTx">
        <pc:chgData name="강 영은" userId="28cfce59f7216015" providerId="LiveId" clId="{2A872F52-2A66-4D54-98A7-AD83779092E1}" dt="2023-02-24T05:44:36.348" v="3808" actId="20577"/>
        <pc:sldMkLst>
          <pc:docMk/>
          <pc:sldMk cId="3038437949" sldId="1234"/>
        </pc:sldMkLst>
        <pc:spChg chg="mod">
          <ac:chgData name="강 영은" userId="28cfce59f7216015" providerId="LiveId" clId="{2A872F52-2A66-4D54-98A7-AD83779092E1}" dt="2023-02-24T05:44:20.730" v="3712" actId="20577"/>
          <ac:spMkLst>
            <pc:docMk/>
            <pc:sldMk cId="3038437949" sldId="1234"/>
            <ac:spMk id="28" creationId="{E46A145D-4ECE-DBB3-2D31-688DD635DA65}"/>
          </ac:spMkLst>
        </pc:spChg>
      </pc:sldChg>
      <pc:sldChg chg="modNotesTx">
        <pc:chgData name="강 영은" userId="28cfce59f7216015" providerId="LiveId" clId="{2A872F52-2A66-4D54-98A7-AD83779092E1}" dt="2023-02-24T05:33:56.186" v="2608" actId="20577"/>
        <pc:sldMkLst>
          <pc:docMk/>
          <pc:sldMk cId="2556081526" sldId="1236"/>
        </pc:sldMkLst>
      </pc:sldChg>
      <pc:sldChg chg="modSp mod modNotesTx">
        <pc:chgData name="강 영은" userId="28cfce59f7216015" providerId="LiveId" clId="{2A872F52-2A66-4D54-98A7-AD83779092E1}" dt="2023-02-24T05:37:33.956" v="3417" actId="20577"/>
        <pc:sldMkLst>
          <pc:docMk/>
          <pc:sldMk cId="949208282" sldId="1237"/>
        </pc:sldMkLst>
        <pc:spChg chg="mod">
          <ac:chgData name="강 영은" userId="28cfce59f7216015" providerId="LiveId" clId="{2A872F52-2A66-4D54-98A7-AD83779092E1}" dt="2023-02-24T05:35:11.790" v="2818" actId="1076"/>
          <ac:spMkLst>
            <pc:docMk/>
            <pc:sldMk cId="949208282" sldId="1237"/>
            <ac:spMk id="6" creationId="{E600194D-0060-E217-51DE-21BC90180035}"/>
          </ac:spMkLst>
        </pc:spChg>
        <pc:spChg chg="mod">
          <ac:chgData name="강 영은" userId="28cfce59f7216015" providerId="LiveId" clId="{2A872F52-2A66-4D54-98A7-AD83779092E1}" dt="2023-02-24T05:34:30.620" v="2732" actId="20577"/>
          <ac:spMkLst>
            <pc:docMk/>
            <pc:sldMk cId="949208282" sldId="1237"/>
            <ac:spMk id="28" creationId="{4C0C95CB-686F-350F-E89B-8EF667B069A8}"/>
          </ac:spMkLst>
        </pc:spChg>
      </pc:sldChg>
      <pc:sldChg chg="modAnim modNotesTx">
        <pc:chgData name="강 영은" userId="28cfce59f7216015" providerId="LiveId" clId="{2A872F52-2A66-4D54-98A7-AD83779092E1}" dt="2023-02-24T05:50:34.922" v="4823" actId="20577"/>
        <pc:sldMkLst>
          <pc:docMk/>
          <pc:sldMk cId="1756435335" sldId="1240"/>
        </pc:sldMkLst>
      </pc:sldChg>
      <pc:sldChg chg="modSp mod">
        <pc:chgData name="강 영은" userId="28cfce59f7216015" providerId="LiveId" clId="{2A872F52-2A66-4D54-98A7-AD83779092E1}" dt="2023-02-24T05:58:47.683" v="4827" actId="20577"/>
        <pc:sldMkLst>
          <pc:docMk/>
          <pc:sldMk cId="518052883" sldId="1241"/>
        </pc:sldMkLst>
        <pc:spChg chg="mod">
          <ac:chgData name="강 영은" userId="28cfce59f7216015" providerId="LiveId" clId="{2A872F52-2A66-4D54-98A7-AD83779092E1}" dt="2023-02-24T05:58:47.683" v="4827" actId="20577"/>
          <ac:spMkLst>
            <pc:docMk/>
            <pc:sldMk cId="518052883" sldId="1241"/>
            <ac:spMk id="11" creationId="{B34779A0-3CC6-9D75-9236-45B97C9B1A2A}"/>
          </ac:spMkLst>
        </pc:spChg>
      </pc:sldChg>
      <pc:sldChg chg="add del">
        <pc:chgData name="강 영은" userId="28cfce59f7216015" providerId="LiveId" clId="{2A872F52-2A66-4D54-98A7-AD83779092E1}" dt="2023-02-24T05:45:00.755" v="3811" actId="47"/>
        <pc:sldMkLst>
          <pc:docMk/>
          <pc:sldMk cId="3915343042" sldId="1243"/>
        </pc:sldMkLst>
      </pc:sldChg>
      <pc:sldChg chg="modNotesTx">
        <pc:chgData name="강 영은" userId="28cfce59f7216015" providerId="LiveId" clId="{2A872F52-2A66-4D54-98A7-AD83779092E1}" dt="2023-02-24T05:46:31.202" v="3812" actId="20577"/>
        <pc:sldMkLst>
          <pc:docMk/>
          <pc:sldMk cId="433808404" sldId="1244"/>
        </pc:sldMkLst>
      </pc:sldChg>
      <pc:sldChg chg="modNotesTx">
        <pc:chgData name="강 영은" userId="28cfce59f7216015" providerId="LiveId" clId="{2A872F52-2A66-4D54-98A7-AD83779092E1}" dt="2023-02-24T05:20:21.930" v="878" actId="20577"/>
        <pc:sldMkLst>
          <pc:docMk/>
          <pc:sldMk cId="2292117643" sldId="1245"/>
        </pc:sldMkLst>
      </pc:sldChg>
      <pc:sldChg chg="modSp mod">
        <pc:chgData name="강 영은" userId="28cfce59f7216015" providerId="LiveId" clId="{2A872F52-2A66-4D54-98A7-AD83779092E1}" dt="2023-02-24T06:02:08.946" v="4903" actId="20577"/>
        <pc:sldMkLst>
          <pc:docMk/>
          <pc:sldMk cId="3648228307" sldId="1246"/>
        </pc:sldMkLst>
        <pc:spChg chg="mod">
          <ac:chgData name="강 영은" userId="28cfce59f7216015" providerId="LiveId" clId="{2A872F52-2A66-4D54-98A7-AD83779092E1}" dt="2023-02-24T06:02:08.946" v="4903" actId="20577"/>
          <ac:spMkLst>
            <pc:docMk/>
            <pc:sldMk cId="3648228307" sldId="1246"/>
            <ac:spMk id="3" creationId="{ED2B9DE6-4E46-541F-C973-BD080B3DFDE3}"/>
          </ac:spMkLst>
        </pc:spChg>
        <pc:spChg chg="mod">
          <ac:chgData name="강 영은" userId="28cfce59f7216015" providerId="LiveId" clId="{2A872F52-2A66-4D54-98A7-AD83779092E1}" dt="2023-02-24T06:00:48.857" v="4884" actId="404"/>
          <ac:spMkLst>
            <pc:docMk/>
            <pc:sldMk cId="3648228307" sldId="1246"/>
            <ac:spMk id="4" creationId="{2FD38365-3E8F-9950-B286-11A2C3A35B57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Single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Sheet1!$A$2:$A$4</c:f>
              <c:numCache>
                <c:formatCode>General</c:formatCode>
                <c:ptCount val="3"/>
                <c:pt idx="0">
                  <c:v>2</c:v>
                </c:pt>
                <c:pt idx="1">
                  <c:v>4</c:v>
                </c:pt>
                <c:pt idx="2">
                  <c:v>6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24.5</c:v>
                </c:pt>
                <c:pt idx="1">
                  <c:v>49.1</c:v>
                </c:pt>
                <c:pt idx="2">
                  <c:v>73.7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E3-41FD-9E3F-69C0F0B2838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Patched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Sheet1!$A$2:$A$4</c:f>
              <c:numCache>
                <c:formatCode>General</c:formatCode>
                <c:ptCount val="3"/>
                <c:pt idx="0">
                  <c:v>2</c:v>
                </c:pt>
                <c:pt idx="1">
                  <c:v>4</c:v>
                </c:pt>
                <c:pt idx="2">
                  <c:v>6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17.5</c:v>
                </c:pt>
                <c:pt idx="1">
                  <c:v>33.200000000000003</c:v>
                </c:pt>
                <c:pt idx="2">
                  <c:v>49.18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BE3-41FD-9E3F-69C0F0B2838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30868127"/>
        <c:axId val="730862303"/>
      </c:barChart>
      <c:catAx>
        <c:axId val="73086812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Patched Images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30862303"/>
        <c:crosses val="autoZero"/>
        <c:auto val="1"/>
        <c:lblAlgn val="ctr"/>
        <c:lblOffset val="100"/>
        <c:noMultiLvlLbl val="0"/>
      </c:catAx>
      <c:valAx>
        <c:axId val="730862303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Execution time (ms)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308681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Execution time of YOLO on different image resolution 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9332160866168996E-2"/>
          <c:y val="0.13362865310671176"/>
          <c:w val="0.90563078091199922"/>
          <c:h val="0.6648565805860263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Execution Time (ms)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Sheet1!$A$2:$A$28</c:f>
              <c:numCache>
                <c:formatCode>General</c:formatCode>
                <c:ptCount val="27"/>
                <c:pt idx="0">
                  <c:v>1920</c:v>
                </c:pt>
                <c:pt idx="1">
                  <c:v>1856</c:v>
                </c:pt>
                <c:pt idx="2">
                  <c:v>1792</c:v>
                </c:pt>
                <c:pt idx="3">
                  <c:v>1792</c:v>
                </c:pt>
                <c:pt idx="4">
                  <c:v>1664</c:v>
                </c:pt>
                <c:pt idx="5">
                  <c:v>1600</c:v>
                </c:pt>
                <c:pt idx="6">
                  <c:v>1536</c:v>
                </c:pt>
                <c:pt idx="7">
                  <c:v>1472</c:v>
                </c:pt>
                <c:pt idx="8">
                  <c:v>1408</c:v>
                </c:pt>
                <c:pt idx="9">
                  <c:v>1344</c:v>
                </c:pt>
                <c:pt idx="10">
                  <c:v>1280</c:v>
                </c:pt>
                <c:pt idx="11">
                  <c:v>1216</c:v>
                </c:pt>
                <c:pt idx="12">
                  <c:v>1152</c:v>
                </c:pt>
                <c:pt idx="13">
                  <c:v>1088</c:v>
                </c:pt>
                <c:pt idx="14">
                  <c:v>1024</c:v>
                </c:pt>
                <c:pt idx="15">
                  <c:v>960</c:v>
                </c:pt>
                <c:pt idx="16">
                  <c:v>896</c:v>
                </c:pt>
                <c:pt idx="17">
                  <c:v>832</c:v>
                </c:pt>
                <c:pt idx="18">
                  <c:v>768</c:v>
                </c:pt>
                <c:pt idx="19">
                  <c:v>704</c:v>
                </c:pt>
                <c:pt idx="20">
                  <c:v>640</c:v>
                </c:pt>
                <c:pt idx="21">
                  <c:v>576</c:v>
                </c:pt>
                <c:pt idx="22">
                  <c:v>512</c:v>
                </c:pt>
                <c:pt idx="23">
                  <c:v>448</c:v>
                </c:pt>
                <c:pt idx="24">
                  <c:v>384</c:v>
                </c:pt>
                <c:pt idx="25">
                  <c:v>320</c:v>
                </c:pt>
                <c:pt idx="26">
                  <c:v>256</c:v>
                </c:pt>
              </c:numCache>
            </c:numRef>
          </c:cat>
          <c:val>
            <c:numRef>
              <c:f>Sheet1!$B$2:$B$28</c:f>
              <c:numCache>
                <c:formatCode>General</c:formatCode>
                <c:ptCount val="27"/>
                <c:pt idx="0">
                  <c:v>86.18</c:v>
                </c:pt>
                <c:pt idx="1">
                  <c:v>80.819999999999993</c:v>
                </c:pt>
                <c:pt idx="2">
                  <c:v>73.290000000000006</c:v>
                </c:pt>
                <c:pt idx="3">
                  <c:v>69.69</c:v>
                </c:pt>
                <c:pt idx="4">
                  <c:v>65.06</c:v>
                </c:pt>
                <c:pt idx="5">
                  <c:v>61.54</c:v>
                </c:pt>
                <c:pt idx="6">
                  <c:v>54.99</c:v>
                </c:pt>
                <c:pt idx="7">
                  <c:v>49.96</c:v>
                </c:pt>
                <c:pt idx="8">
                  <c:v>46.52</c:v>
                </c:pt>
                <c:pt idx="9">
                  <c:v>43.02</c:v>
                </c:pt>
                <c:pt idx="10">
                  <c:v>41.4</c:v>
                </c:pt>
                <c:pt idx="11">
                  <c:v>37.880000000000003</c:v>
                </c:pt>
                <c:pt idx="12">
                  <c:v>35</c:v>
                </c:pt>
                <c:pt idx="13">
                  <c:v>33.47</c:v>
                </c:pt>
                <c:pt idx="14">
                  <c:v>31.07</c:v>
                </c:pt>
                <c:pt idx="15">
                  <c:v>24.87</c:v>
                </c:pt>
                <c:pt idx="16">
                  <c:v>22.28</c:v>
                </c:pt>
                <c:pt idx="17">
                  <c:v>23.53</c:v>
                </c:pt>
                <c:pt idx="18">
                  <c:v>20.79</c:v>
                </c:pt>
                <c:pt idx="19">
                  <c:v>18.510000000000002</c:v>
                </c:pt>
                <c:pt idx="20">
                  <c:v>16.84</c:v>
                </c:pt>
                <c:pt idx="21">
                  <c:v>14.54</c:v>
                </c:pt>
                <c:pt idx="22">
                  <c:v>13.32</c:v>
                </c:pt>
                <c:pt idx="23">
                  <c:v>10.23</c:v>
                </c:pt>
                <c:pt idx="24">
                  <c:v>9</c:v>
                </c:pt>
                <c:pt idx="25">
                  <c:v>8.15</c:v>
                </c:pt>
                <c:pt idx="26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C4-4A96-8036-5D15A0F616C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25715360"/>
        <c:axId val="425716608"/>
      </c:barChart>
      <c:catAx>
        <c:axId val="4257153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Image width</a:t>
                </a:r>
                <a:endParaRPr lang="ko-KR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5716608"/>
        <c:crosses val="autoZero"/>
        <c:auto val="1"/>
        <c:lblAlgn val="ctr"/>
        <c:lblOffset val="100"/>
        <c:noMultiLvlLbl val="0"/>
      </c:catAx>
      <c:valAx>
        <c:axId val="425716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Execution time (ms) 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5715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Normalized accuracy of patched image with</a:t>
            </a:r>
            <a:r>
              <a:rPr lang="en-US" altLang="ko-KR" baseline="0" dirty="0"/>
              <a:t> small instances enlarged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6.0222466878910239E-2"/>
          <c:y val="0.19529570875411123"/>
          <c:w val="0.91144084868529263"/>
          <c:h val="0.632308903601539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0-128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Sheet1!$A$4</c:f>
              <c:strCache>
                <c:ptCount val="1"/>
                <c:pt idx="0">
                  <c:v>x2</c:v>
                </c:pt>
              </c:strCache>
            </c:strRef>
          </c:cat>
          <c:val>
            <c:numRef>
              <c:f>Sheet1!$B$4</c:f>
              <c:numCache>
                <c:formatCode>General</c:formatCode>
                <c:ptCount val="1"/>
                <c:pt idx="0">
                  <c:v>0.77939999999999998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FE-4F01-8BFA-BA49D24BCDF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0-64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Sheet1!$A$4</c:f>
              <c:strCache>
                <c:ptCount val="1"/>
                <c:pt idx="0">
                  <c:v>x2</c:v>
                </c:pt>
              </c:strCache>
            </c:strRef>
          </c:cat>
          <c:val>
            <c:numRef>
              <c:f>Sheet1!$C$4</c:f>
              <c:numCache>
                <c:formatCode>General</c:formatCode>
                <c:ptCount val="1"/>
                <c:pt idx="0">
                  <c:v>0.98799999999999999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6FE-4F01-8BFA-BA49D24BCDF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0-32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Sheet1!$A$4</c:f>
              <c:strCache>
                <c:ptCount val="1"/>
                <c:pt idx="0">
                  <c:v>x2</c:v>
                </c:pt>
              </c:strCache>
            </c:strRef>
          </c:cat>
          <c:val>
            <c:numRef>
              <c:f>Sheet1!$D$4</c:f>
              <c:numCache>
                <c:formatCode>General</c:formatCode>
                <c:ptCount val="1"/>
                <c:pt idx="0">
                  <c:v>1.01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6FE-4F01-8BFA-BA49D24BCD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99417024"/>
        <c:axId val="799412864"/>
      </c:barChart>
      <c:catAx>
        <c:axId val="79941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99412864"/>
        <c:crosses val="autoZero"/>
        <c:auto val="1"/>
        <c:lblAlgn val="ctr"/>
        <c:lblOffset val="100"/>
        <c:noMultiLvlLbl val="0"/>
      </c:catAx>
      <c:valAx>
        <c:axId val="799412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99417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Execution time of different image resolution 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Execution Time (ms)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Sheet1!$A$2:$A$28</c:f>
              <c:strCache>
                <c:ptCount val="27"/>
                <c:pt idx="0">
                  <c:v>1088x1920</c:v>
                </c:pt>
                <c:pt idx="1">
                  <c:v>1056x1856</c:v>
                </c:pt>
                <c:pt idx="2">
                  <c:v>1024x1792</c:v>
                </c:pt>
                <c:pt idx="3">
                  <c:v>992x1792</c:v>
                </c:pt>
                <c:pt idx="4">
                  <c:v>960x1664</c:v>
                </c:pt>
                <c:pt idx="5">
                  <c:v>928x1600</c:v>
                </c:pt>
                <c:pt idx="6">
                  <c:v>864x1536</c:v>
                </c:pt>
                <c:pt idx="7">
                  <c:v>832x1472</c:v>
                </c:pt>
                <c:pt idx="8">
                  <c:v>800x1408</c:v>
                </c:pt>
                <c:pt idx="9">
                  <c:v>768x1344</c:v>
                </c:pt>
                <c:pt idx="10">
                  <c:v>736x1280</c:v>
                </c:pt>
                <c:pt idx="11">
                  <c:v>704x1216</c:v>
                </c:pt>
                <c:pt idx="12">
                  <c:v>672x1152</c:v>
                </c:pt>
                <c:pt idx="13">
                  <c:v>640x1088</c:v>
                </c:pt>
                <c:pt idx="14">
                  <c:v>600x1024</c:v>
                </c:pt>
                <c:pt idx="15">
                  <c:v>608x960</c:v>
                </c:pt>
                <c:pt idx="16">
                  <c:v>576x896</c:v>
                </c:pt>
                <c:pt idx="17">
                  <c:v>544x832</c:v>
                </c:pt>
                <c:pt idx="18">
                  <c:v>512x768</c:v>
                </c:pt>
                <c:pt idx="19">
                  <c:v>480x704</c:v>
                </c:pt>
                <c:pt idx="20">
                  <c:v>448x640</c:v>
                </c:pt>
                <c:pt idx="21">
                  <c:v>416x576</c:v>
                </c:pt>
                <c:pt idx="22">
                  <c:v>384x512</c:v>
                </c:pt>
                <c:pt idx="23">
                  <c:v>352x448</c:v>
                </c:pt>
                <c:pt idx="24">
                  <c:v>320x384</c:v>
                </c:pt>
                <c:pt idx="25">
                  <c:v>228x320</c:v>
                </c:pt>
                <c:pt idx="26">
                  <c:v>256x256</c:v>
                </c:pt>
              </c:strCache>
            </c:strRef>
          </c:cat>
          <c:val>
            <c:numRef>
              <c:f>Sheet1!$B$2:$B$28</c:f>
              <c:numCache>
                <c:formatCode>General</c:formatCode>
                <c:ptCount val="27"/>
                <c:pt idx="0">
                  <c:v>86.18</c:v>
                </c:pt>
                <c:pt idx="1">
                  <c:v>80.819999999999993</c:v>
                </c:pt>
                <c:pt idx="2">
                  <c:v>73.290000000000006</c:v>
                </c:pt>
                <c:pt idx="3">
                  <c:v>69.69</c:v>
                </c:pt>
                <c:pt idx="4">
                  <c:v>65.06</c:v>
                </c:pt>
                <c:pt idx="5">
                  <c:v>61.54</c:v>
                </c:pt>
                <c:pt idx="6">
                  <c:v>54.99</c:v>
                </c:pt>
                <c:pt idx="7">
                  <c:v>49.96</c:v>
                </c:pt>
                <c:pt idx="8">
                  <c:v>46.52</c:v>
                </c:pt>
                <c:pt idx="9">
                  <c:v>43.02</c:v>
                </c:pt>
                <c:pt idx="10">
                  <c:v>41.4</c:v>
                </c:pt>
                <c:pt idx="11">
                  <c:v>37.880000000000003</c:v>
                </c:pt>
                <c:pt idx="12">
                  <c:v>35</c:v>
                </c:pt>
                <c:pt idx="13">
                  <c:v>33.47</c:v>
                </c:pt>
                <c:pt idx="14">
                  <c:v>31.07</c:v>
                </c:pt>
                <c:pt idx="15">
                  <c:v>24.87</c:v>
                </c:pt>
                <c:pt idx="16">
                  <c:v>22.28</c:v>
                </c:pt>
                <c:pt idx="17">
                  <c:v>23.53</c:v>
                </c:pt>
                <c:pt idx="18">
                  <c:v>20.79</c:v>
                </c:pt>
                <c:pt idx="19">
                  <c:v>18.510000000000002</c:v>
                </c:pt>
                <c:pt idx="20">
                  <c:v>16.84</c:v>
                </c:pt>
                <c:pt idx="21">
                  <c:v>14.54</c:v>
                </c:pt>
                <c:pt idx="22">
                  <c:v>13.32</c:v>
                </c:pt>
                <c:pt idx="23">
                  <c:v>10.23</c:v>
                </c:pt>
                <c:pt idx="24">
                  <c:v>9</c:v>
                </c:pt>
                <c:pt idx="25">
                  <c:v>8.15</c:v>
                </c:pt>
                <c:pt idx="26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38-4DA4-9F3E-0473D5E712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5715360"/>
        <c:axId val="425716608"/>
      </c:barChart>
      <c:catAx>
        <c:axId val="4257153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Merged Image size 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5716608"/>
        <c:crosses val="autoZero"/>
        <c:auto val="1"/>
        <c:lblAlgn val="ctr"/>
        <c:lblOffset val="100"/>
        <c:noMultiLvlLbl val="0"/>
      </c:catAx>
      <c:valAx>
        <c:axId val="425716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Execution time (ms) 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57153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3702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56E78C-6F24-4C47-8404-8F319E51B92F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435350" y="849313"/>
            <a:ext cx="3057525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823" y="3271385"/>
            <a:ext cx="794258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5" y="6456613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3702" y="6456613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0CEE1C-692C-4CC6-A2F1-3935922D1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088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lvl="1" indent="-228600">
              <a:buFontTx/>
              <a:buAutoNum type="arabicPeriod"/>
            </a:pPr>
            <a:endParaRPr lang="en-US" altLang="ko-KR" sz="11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CEE1C-692C-4CC6-A2F1-3935922D1E62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45272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다음으로는 본 방법이 </a:t>
            </a:r>
            <a:r>
              <a:rPr kumimoji="1" lang="en-US" altLang="ko-KR" sz="1200" b="0" dirty="0">
                <a:latin typeface="+mn-lt"/>
              </a:rPr>
              <a:t>vanilla yolo</a:t>
            </a:r>
            <a:r>
              <a:rPr kumimoji="1" lang="ko-KR" altLang="en-US" sz="1200" b="0" dirty="0">
                <a:latin typeface="+mn-lt"/>
              </a:rPr>
              <a:t>와 비교하여 유효한 방법인지를 검증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Vanilla</a:t>
            </a:r>
            <a:r>
              <a:rPr kumimoji="1" lang="ko-KR" altLang="en-US" sz="1200" b="0" dirty="0">
                <a:latin typeface="+mn-lt"/>
              </a:rPr>
              <a:t>의 경우 </a:t>
            </a:r>
            <a:r>
              <a:rPr kumimoji="1" lang="en-US" altLang="ko-KR" sz="1200" b="0" dirty="0">
                <a:latin typeface="+mn-lt"/>
              </a:rPr>
              <a:t>4</a:t>
            </a:r>
            <a:r>
              <a:rPr kumimoji="1" lang="ko-KR" altLang="en-US" sz="1200" b="0" dirty="0">
                <a:latin typeface="+mn-lt"/>
              </a:rPr>
              <a:t>개의 </a:t>
            </a:r>
            <a:r>
              <a:rPr kumimoji="1" lang="en-US" altLang="ko-KR" sz="1200" b="0" dirty="0">
                <a:latin typeface="+mn-lt"/>
              </a:rPr>
              <a:t>single yolo</a:t>
            </a:r>
            <a:r>
              <a:rPr kumimoji="1" lang="ko-KR" altLang="en-US" sz="1200" b="0" dirty="0">
                <a:latin typeface="+mn-lt"/>
              </a:rPr>
              <a:t>를 돌리고 </a:t>
            </a: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Patching</a:t>
            </a:r>
            <a:r>
              <a:rPr kumimoji="1" lang="ko-KR" altLang="en-US" sz="1200" b="0" dirty="0">
                <a:latin typeface="+mn-lt"/>
              </a:rPr>
              <a:t>은 </a:t>
            </a:r>
            <a:r>
              <a:rPr kumimoji="1" lang="en-US" altLang="ko-KR" sz="1200" b="0" dirty="0">
                <a:latin typeface="+mn-lt"/>
              </a:rPr>
              <a:t>merge</a:t>
            </a:r>
            <a:r>
              <a:rPr kumimoji="1" lang="ko-KR" altLang="en-US" sz="1200" b="0" dirty="0">
                <a:latin typeface="+mn-lt"/>
              </a:rPr>
              <a:t>된 </a:t>
            </a:r>
            <a:r>
              <a:rPr kumimoji="1" lang="en-US" altLang="ko-KR" sz="1200" b="0" dirty="0">
                <a:latin typeface="+mn-lt"/>
              </a:rPr>
              <a:t>localization yolo</a:t>
            </a:r>
            <a:r>
              <a:rPr kumimoji="1" lang="ko-KR" altLang="en-US" sz="1200" b="0" dirty="0">
                <a:latin typeface="+mn-lt"/>
              </a:rPr>
              <a:t>한번과 </a:t>
            </a:r>
            <a:r>
              <a:rPr kumimoji="1" lang="en-US" altLang="ko-KR" sz="1200" b="0" dirty="0">
                <a:latin typeface="+mn-lt"/>
              </a:rPr>
              <a:t>, patching</a:t>
            </a:r>
            <a:r>
              <a:rPr kumimoji="1" lang="ko-KR" altLang="en-US" sz="1200" b="0" dirty="0">
                <a:latin typeface="+mn-lt"/>
              </a:rPr>
              <a:t>된 </a:t>
            </a:r>
            <a:r>
              <a:rPr kumimoji="1" lang="en-US" altLang="ko-KR" sz="1200" b="0" dirty="0">
                <a:latin typeface="+mn-lt"/>
              </a:rPr>
              <a:t>frame 1</a:t>
            </a:r>
            <a:r>
              <a:rPr kumimoji="1" lang="ko-KR" altLang="en-US" sz="1200" b="0" dirty="0">
                <a:latin typeface="+mn-lt"/>
              </a:rPr>
              <a:t>번 해서 총 </a:t>
            </a:r>
            <a:r>
              <a:rPr kumimoji="1" lang="en-US" altLang="ko-KR" sz="1200" b="0" dirty="0">
                <a:latin typeface="+mn-lt"/>
              </a:rPr>
              <a:t>2</a:t>
            </a:r>
            <a:r>
              <a:rPr kumimoji="1" lang="ko-KR" altLang="en-US" sz="1200" b="0" dirty="0">
                <a:latin typeface="+mn-lt"/>
              </a:rPr>
              <a:t>번의 </a:t>
            </a:r>
            <a:r>
              <a:rPr kumimoji="1" lang="en-US" altLang="ko-KR" sz="1200" b="0" dirty="0">
                <a:latin typeface="+mn-lt"/>
              </a:rPr>
              <a:t>yolo</a:t>
            </a:r>
            <a:r>
              <a:rPr kumimoji="1" lang="ko-KR" altLang="en-US" sz="1200" b="0" dirty="0">
                <a:latin typeface="+mn-lt"/>
              </a:rPr>
              <a:t>를 돌리게 된다</a:t>
            </a:r>
            <a:r>
              <a:rPr kumimoji="1" lang="en-US" altLang="ko-KR" sz="1200" b="0" dirty="0">
                <a:latin typeface="+mn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62396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가장 기본이 되는 </a:t>
            </a:r>
            <a:r>
              <a:rPr kumimoji="1" lang="en-US" altLang="ko-KR" sz="1200" b="0" dirty="0">
                <a:latin typeface="+mn-lt"/>
              </a:rPr>
              <a:t>default yolo </a:t>
            </a:r>
            <a:r>
              <a:rPr kumimoji="1" lang="ko-KR" altLang="en-US" sz="1200" b="0" dirty="0">
                <a:latin typeface="+mn-lt"/>
              </a:rPr>
              <a:t>가로 길이 </a:t>
            </a:r>
            <a:r>
              <a:rPr kumimoji="1" lang="en-US" altLang="ko-KR" sz="1200" b="0" dirty="0">
                <a:latin typeface="+mn-lt"/>
              </a:rPr>
              <a:t>640</a:t>
            </a:r>
            <a:r>
              <a:rPr kumimoji="1" lang="ko-KR" altLang="en-US" sz="1200" b="0" dirty="0">
                <a:latin typeface="+mn-lt"/>
              </a:rPr>
              <a:t>을</a:t>
            </a:r>
            <a:r>
              <a:rPr kumimoji="1" lang="en-US" altLang="ko-KR" sz="1200" b="0" dirty="0">
                <a:latin typeface="+mn-lt"/>
              </a:rPr>
              <a:t> </a:t>
            </a:r>
            <a:r>
              <a:rPr kumimoji="1" lang="ko-KR" altLang="en-US" sz="1200" b="0" dirty="0">
                <a:latin typeface="+mn-lt"/>
              </a:rPr>
              <a:t>기준으로 계산하면 </a:t>
            </a:r>
            <a:r>
              <a:rPr kumimoji="1" lang="en-US" altLang="ko-KR" sz="1200" b="0" dirty="0">
                <a:latin typeface="+mn-lt"/>
              </a:rPr>
              <a:t>16.84 </a:t>
            </a:r>
            <a:r>
              <a:rPr kumimoji="1" lang="ko-KR" altLang="en-US" sz="1200" b="0" dirty="0">
                <a:latin typeface="+mn-lt"/>
              </a:rPr>
              <a:t>걸리고 </a:t>
            </a:r>
            <a:r>
              <a:rPr kumimoji="1" lang="en-US" altLang="ko-KR" sz="1200" b="0" dirty="0">
                <a:latin typeface="+mn-lt"/>
              </a:rPr>
              <a:t>4</a:t>
            </a:r>
            <a:r>
              <a:rPr kumimoji="1" lang="ko-KR" altLang="en-US" sz="1200" b="0" dirty="0">
                <a:latin typeface="+mn-lt"/>
              </a:rPr>
              <a:t>번 돌림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Patching</a:t>
            </a:r>
            <a:r>
              <a:rPr kumimoji="1" lang="ko-KR" altLang="en-US" sz="1200" b="0" dirty="0">
                <a:latin typeface="+mn-lt"/>
              </a:rPr>
              <a:t>의 경우 이미지의 </a:t>
            </a:r>
            <a:r>
              <a:rPr kumimoji="1" lang="en-US" altLang="ko-KR" sz="1200" b="0" dirty="0" err="1">
                <a:latin typeface="+mn-lt"/>
              </a:rPr>
              <a:t>RoI</a:t>
            </a:r>
            <a:r>
              <a:rPr kumimoji="1" lang="ko-KR" altLang="en-US" sz="1200" b="0" dirty="0">
                <a:latin typeface="+mn-lt"/>
              </a:rPr>
              <a:t>들을 합치면 원본 이미지의 절반 이내가 될 확률이 높기 때문에</a:t>
            </a:r>
            <a:r>
              <a:rPr kumimoji="1" lang="en-US" altLang="ko-KR" sz="1200" b="0" dirty="0">
                <a:latin typeface="+mn-lt"/>
              </a:rPr>
              <a:t>, </a:t>
            </a:r>
            <a:r>
              <a:rPr kumimoji="1" lang="en-US" altLang="ko-KR" sz="1200" b="0" dirty="0" err="1">
                <a:latin typeface="+mn-lt"/>
              </a:rPr>
              <a:t>RoI</a:t>
            </a:r>
            <a:r>
              <a:rPr kumimoji="1" lang="ko-KR" altLang="en-US" sz="1200" b="0" dirty="0">
                <a:latin typeface="+mn-lt"/>
              </a:rPr>
              <a:t>를 </a:t>
            </a:r>
            <a:r>
              <a:rPr kumimoji="1" lang="en-US" altLang="ko-KR" sz="1200" b="0" dirty="0">
                <a:latin typeface="+mn-lt"/>
              </a:rPr>
              <a:t>4</a:t>
            </a:r>
            <a:r>
              <a:rPr kumimoji="1" lang="ko-KR" altLang="en-US" sz="1200" b="0" dirty="0">
                <a:latin typeface="+mn-lt"/>
              </a:rPr>
              <a:t>개 합치면 </a:t>
            </a:r>
            <a:r>
              <a:rPr kumimoji="1" lang="en-US" altLang="ko-KR" sz="1200" b="0" dirty="0">
                <a:latin typeface="+mn-lt"/>
              </a:rPr>
              <a:t>640</a:t>
            </a:r>
            <a:r>
              <a:rPr kumimoji="1" lang="ko-KR" altLang="en-US" sz="1200" b="0" dirty="0">
                <a:latin typeface="+mn-lt"/>
              </a:rPr>
              <a:t>이</a:t>
            </a:r>
            <a:r>
              <a:rPr kumimoji="1" lang="en-US" altLang="ko-KR" sz="1200" b="0" dirty="0">
                <a:latin typeface="+mn-lt"/>
              </a:rPr>
              <a:t> </a:t>
            </a:r>
            <a:r>
              <a:rPr kumimoji="1" lang="ko-KR" altLang="en-US" sz="1200" b="0" dirty="0">
                <a:latin typeface="+mn-lt"/>
              </a:rPr>
              <a:t>된다고 가정</a:t>
            </a:r>
            <a:r>
              <a:rPr kumimoji="1" lang="en-US" altLang="ko-KR" sz="1200" b="0" dirty="0">
                <a:latin typeface="+mn-lt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따라서 </a:t>
            </a:r>
            <a:r>
              <a:rPr kumimoji="1" lang="en-US" altLang="ko-KR" sz="1200" b="0" dirty="0">
                <a:latin typeface="+mn-lt"/>
              </a:rPr>
              <a:t>640</a:t>
            </a:r>
            <a:r>
              <a:rPr kumimoji="1" lang="ko-KR" altLang="en-US" sz="1200" b="0" dirty="0">
                <a:latin typeface="+mn-lt"/>
              </a:rPr>
              <a:t>의 이미지 이므로</a:t>
            </a:r>
            <a:r>
              <a:rPr kumimoji="1" lang="en-US" altLang="ko-KR" sz="1200" b="0" dirty="0">
                <a:latin typeface="+mn-lt"/>
              </a:rPr>
              <a:t>, 16.84ms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Patching</a:t>
            </a:r>
            <a:r>
              <a:rPr kumimoji="1" lang="ko-KR" altLang="en-US" sz="1200" b="0" dirty="0">
                <a:latin typeface="+mn-lt"/>
              </a:rPr>
              <a:t>이 바닐라보다 적은 시간이 걸리려면 </a:t>
            </a:r>
            <a:r>
              <a:rPr kumimoji="1" lang="en-US" altLang="ko-KR" sz="1200" b="0" dirty="0" err="1">
                <a:latin typeface="+mn-lt"/>
              </a:rPr>
              <a:t>localizatio</a:t>
            </a:r>
            <a:r>
              <a:rPr kumimoji="1" lang="ko-KR" altLang="en-US" sz="1200" b="0" dirty="0">
                <a:latin typeface="+mn-lt"/>
              </a:rPr>
              <a:t>은 </a:t>
            </a:r>
            <a:r>
              <a:rPr kumimoji="1" lang="en-US" altLang="ko-KR" sz="1200" b="0" dirty="0">
                <a:latin typeface="+mn-lt"/>
              </a:rPr>
              <a:t>50ms </a:t>
            </a:r>
            <a:r>
              <a:rPr kumimoji="1" lang="ko-KR" altLang="en-US" sz="1200" b="0" dirty="0">
                <a:latin typeface="+mn-lt"/>
              </a:rPr>
              <a:t>보다 적은 시간 내로 </a:t>
            </a:r>
            <a:r>
              <a:rPr kumimoji="1" lang="ko-KR" altLang="en-US" sz="1200" b="0" dirty="0" err="1">
                <a:latin typeface="+mn-lt"/>
              </a:rPr>
              <a:t>진행해야한다는</a:t>
            </a:r>
            <a:r>
              <a:rPr kumimoji="1" lang="ko-KR" altLang="en-US" sz="1200" b="0" dirty="0">
                <a:latin typeface="+mn-lt"/>
              </a:rPr>
              <a:t> 결론</a:t>
            </a:r>
            <a:endParaRPr kumimoji="1" lang="en-US" altLang="ko-KR" sz="12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31330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3936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거의 이미지를 </a:t>
            </a:r>
            <a:r>
              <a:rPr kumimoji="1" lang="en-US" altLang="ko-KR" sz="1200" b="0" dirty="0">
                <a:latin typeface="+mn-lt"/>
              </a:rPr>
              <a:t>50% </a:t>
            </a:r>
            <a:r>
              <a:rPr kumimoji="1" lang="ko-KR" altLang="en-US" sz="1200" b="0" dirty="0">
                <a:latin typeface="+mn-lt"/>
              </a:rPr>
              <a:t>정도로 </a:t>
            </a:r>
            <a:r>
              <a:rPr kumimoji="1" lang="en-US" altLang="ko-KR" sz="1200" b="0" dirty="0" err="1">
                <a:latin typeface="+mn-lt"/>
              </a:rPr>
              <a:t>downsizin</a:t>
            </a:r>
            <a:r>
              <a:rPr kumimoji="1" lang="ko-KR" altLang="en-US" sz="1200" b="0" dirty="0">
                <a:latin typeface="+mn-lt"/>
              </a:rPr>
              <a:t>을 해서 </a:t>
            </a:r>
            <a:r>
              <a:rPr kumimoji="1" lang="en-US" altLang="ko-KR" sz="1200" b="0" dirty="0">
                <a:latin typeface="+mn-lt"/>
              </a:rPr>
              <a:t>29ms</a:t>
            </a:r>
            <a:r>
              <a:rPr kumimoji="1" lang="ko-KR" altLang="en-US" sz="1200" b="0" dirty="0">
                <a:latin typeface="+mn-lt"/>
              </a:rPr>
              <a:t>의 실행 시간의 차이가 남에도 불구하고 </a:t>
            </a:r>
            <a:r>
              <a:rPr kumimoji="1" lang="en-US" altLang="ko-KR" sz="1200" b="0" dirty="0">
                <a:latin typeface="+mn-lt"/>
              </a:rPr>
              <a:t>10</a:t>
            </a:r>
            <a:r>
              <a:rPr kumimoji="1" lang="ko-KR" altLang="en-US" sz="1200" b="0" dirty="0">
                <a:latin typeface="+mn-lt"/>
              </a:rPr>
              <a:t>보다 작은 </a:t>
            </a:r>
            <a:r>
              <a:rPr kumimoji="1" lang="en-US" altLang="ko-KR" sz="1200" b="0" dirty="0">
                <a:latin typeface="+mn-lt"/>
              </a:rPr>
              <a:t>Map </a:t>
            </a:r>
            <a:r>
              <a:rPr kumimoji="1" lang="ko-KR" altLang="en-US" sz="1200" b="0" dirty="0" err="1">
                <a:latin typeface="+mn-lt"/>
              </a:rPr>
              <a:t>차이가남</a:t>
            </a:r>
            <a:r>
              <a:rPr kumimoji="1" lang="en-US" altLang="ko-KR" sz="1200" b="0" dirty="0">
                <a:latin typeface="+mn-lt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29ms</a:t>
            </a:r>
            <a:r>
              <a:rPr kumimoji="1" lang="ko-KR" altLang="en-US" sz="1200" b="0" dirty="0">
                <a:latin typeface="+mn-lt"/>
              </a:rPr>
              <a:t>는 하나의 전체 이미지를 </a:t>
            </a:r>
            <a:r>
              <a:rPr kumimoji="1" lang="en-US" altLang="ko-KR" sz="1200" b="0" dirty="0">
                <a:latin typeface="+mn-lt"/>
              </a:rPr>
              <a:t>960</a:t>
            </a:r>
            <a:r>
              <a:rPr kumimoji="1" lang="ko-KR" altLang="en-US" sz="1200" b="0" dirty="0">
                <a:latin typeface="+mn-lt"/>
              </a:rPr>
              <a:t>으로 측정할 수 있는 정도의 실행시간</a:t>
            </a:r>
            <a:r>
              <a:rPr kumimoji="1" lang="en-US" altLang="ko-KR" sz="1200" b="0" dirty="0">
                <a:latin typeface="+mn-lt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Localization is insensitive to downsizing.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640</a:t>
            </a:r>
            <a:r>
              <a:rPr kumimoji="1" lang="ko-KR" altLang="en-US" sz="1200" b="0" dirty="0">
                <a:latin typeface="+mn-lt"/>
              </a:rPr>
              <a:t>으로 측정 했을 때 </a:t>
            </a:r>
            <a:r>
              <a:rPr kumimoji="1" lang="en-US" altLang="ko-KR" sz="1200" b="0" dirty="0">
                <a:latin typeface="+mn-lt"/>
              </a:rPr>
              <a:t>62.39</a:t>
            </a:r>
          </a:p>
        </p:txBody>
      </p:sp>
    </p:spTree>
    <p:extLst>
      <p:ext uri="{BB962C8B-B14F-4D97-AF65-F5344CB8AC3E}">
        <p14:creationId xmlns:p14="http://schemas.microsoft.com/office/powerpoint/2010/main" val="21693138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26561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Image patching</a:t>
            </a:r>
            <a:r>
              <a:rPr kumimoji="1" lang="ko-KR" altLang="en-US" sz="1200" b="0" dirty="0">
                <a:latin typeface="+mn-lt"/>
              </a:rPr>
              <a:t>이 정확도에 어떠한 영향을 끼치는지 확인하기 위해서 실행시간을 이미지의 </a:t>
            </a:r>
            <a:r>
              <a:rPr kumimoji="1" lang="en-US" altLang="ko-KR" sz="1200" b="0" dirty="0">
                <a:latin typeface="+mn-lt"/>
              </a:rPr>
              <a:t>size </a:t>
            </a:r>
            <a:r>
              <a:rPr kumimoji="1" lang="ko-KR" altLang="en-US" sz="1200" b="0" dirty="0">
                <a:latin typeface="+mn-lt"/>
              </a:rPr>
              <a:t>조절을 통해서 </a:t>
            </a:r>
            <a:r>
              <a:rPr kumimoji="1" lang="ko-KR" altLang="en-US" sz="1200" b="0" dirty="0" err="1">
                <a:latin typeface="+mn-lt"/>
              </a:rPr>
              <a:t>맞추어줌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실행 결과는 같은 실행시간인 경우</a:t>
            </a:r>
            <a:r>
              <a:rPr kumimoji="1" lang="en-US" altLang="ko-KR" sz="1200" b="0" dirty="0">
                <a:latin typeface="+mn-lt"/>
              </a:rPr>
              <a:t> </a:t>
            </a:r>
            <a:r>
              <a:rPr kumimoji="1" lang="en-US" altLang="ko-KR" sz="1200" b="0" dirty="0" err="1">
                <a:latin typeface="+mn-lt"/>
              </a:rPr>
              <a:t>patchin</a:t>
            </a:r>
            <a:r>
              <a:rPr kumimoji="1" lang="ko-KR" altLang="en-US" sz="1200" b="0" dirty="0">
                <a:latin typeface="+mn-lt"/>
              </a:rPr>
              <a:t>이 </a:t>
            </a:r>
            <a:r>
              <a:rPr kumimoji="1" lang="en-US" altLang="ko-KR" sz="1200" b="0" dirty="0">
                <a:latin typeface="+mn-lt"/>
              </a:rPr>
              <a:t>20%</a:t>
            </a:r>
            <a:r>
              <a:rPr kumimoji="1" lang="ko-KR" altLang="en-US" sz="1200" b="0" dirty="0">
                <a:latin typeface="+mn-lt"/>
              </a:rPr>
              <a:t>나 </a:t>
            </a:r>
            <a:r>
              <a:rPr kumimoji="1" lang="en-US" altLang="ko-KR" sz="1200" b="0" dirty="0">
                <a:latin typeface="+mn-lt"/>
              </a:rPr>
              <a:t>accuracy</a:t>
            </a:r>
            <a:r>
              <a:rPr kumimoji="1" lang="ko-KR" altLang="en-US" sz="1200" b="0" dirty="0">
                <a:latin typeface="+mn-lt"/>
              </a:rPr>
              <a:t>가 떨어지는 것을 확인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원인을 분석</a:t>
            </a:r>
            <a:endParaRPr kumimoji="1" lang="en-US" altLang="ko-KR" sz="12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398331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실행 시간을 맞추기 위해 </a:t>
            </a:r>
            <a:r>
              <a:rPr kumimoji="1" lang="en-US" altLang="ko-KR" sz="1200" b="0" dirty="0">
                <a:latin typeface="+mn-lt"/>
              </a:rPr>
              <a:t>static</a:t>
            </a:r>
            <a:r>
              <a:rPr kumimoji="1" lang="ko-KR" altLang="en-US" sz="1200" b="0" dirty="0">
                <a:latin typeface="+mn-lt"/>
              </a:rPr>
              <a:t>하게 </a:t>
            </a:r>
            <a:r>
              <a:rPr kumimoji="1" lang="en-US" altLang="ko-KR" sz="1200" b="0" dirty="0" err="1">
                <a:latin typeface="+mn-lt"/>
              </a:rPr>
              <a:t>framesize</a:t>
            </a:r>
            <a:r>
              <a:rPr kumimoji="1" lang="ko-KR" altLang="en-US" sz="1200" b="0" dirty="0">
                <a:latin typeface="+mn-lt"/>
              </a:rPr>
              <a:t>를 조절한 탓</a:t>
            </a: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Roi</a:t>
            </a:r>
            <a:r>
              <a:rPr kumimoji="1" lang="ko-KR" altLang="en-US" sz="1200" b="0" dirty="0">
                <a:latin typeface="+mn-lt"/>
              </a:rPr>
              <a:t> </a:t>
            </a:r>
            <a:r>
              <a:rPr kumimoji="1" lang="en-US" altLang="ko-KR" sz="1200" b="0" dirty="0">
                <a:latin typeface="+mn-lt"/>
              </a:rPr>
              <a:t>cropping</a:t>
            </a:r>
            <a:r>
              <a:rPr kumimoji="1" lang="ko-KR" altLang="en-US" sz="1200" b="0" dirty="0">
                <a:latin typeface="+mn-lt"/>
              </a:rPr>
              <a:t>이 제대로 이루어지지 않음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Solution</a:t>
            </a:r>
            <a:r>
              <a:rPr kumimoji="1" lang="ko-KR" altLang="en-US" sz="1200" b="0" dirty="0">
                <a:latin typeface="+mn-lt"/>
              </a:rPr>
              <a:t>으로 </a:t>
            </a:r>
            <a:endParaRPr kumimoji="1" lang="en-US" altLang="ko-KR" sz="1200" b="0" dirty="0">
              <a:latin typeface="+mn-lt"/>
            </a:endParaRPr>
          </a:p>
          <a:p>
            <a:pPr marL="228600" marR="0" lvl="0" indent="-22860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ko-KR" sz="1200" b="0" dirty="0">
                <a:latin typeface="+mn-lt"/>
              </a:rPr>
              <a:t>Packing </a:t>
            </a:r>
            <a:r>
              <a:rPr kumimoji="1" lang="ko-KR" altLang="en-US" sz="1200" b="0" dirty="0">
                <a:latin typeface="+mn-lt"/>
              </a:rPr>
              <a:t>알고리즘을 통해 모든 </a:t>
            </a:r>
            <a:r>
              <a:rPr kumimoji="1" lang="en-US" altLang="ko-KR" sz="1200" b="0" dirty="0" err="1">
                <a:latin typeface="+mn-lt"/>
              </a:rPr>
              <a:t>objec</a:t>
            </a:r>
            <a:r>
              <a:rPr kumimoji="1" lang="ko-KR" altLang="en-US" sz="1200" b="0" dirty="0">
                <a:latin typeface="+mn-lt"/>
              </a:rPr>
              <a:t>가 </a:t>
            </a:r>
            <a:r>
              <a:rPr kumimoji="1" lang="en-US" altLang="ko-KR" sz="1200" b="0" dirty="0">
                <a:latin typeface="+mn-lt"/>
              </a:rPr>
              <a:t>frame</a:t>
            </a:r>
            <a:r>
              <a:rPr kumimoji="1" lang="ko-KR" altLang="en-US" sz="1200" b="0" dirty="0">
                <a:latin typeface="+mn-lt"/>
              </a:rPr>
              <a:t>에 맞을 수 있도록 </a:t>
            </a:r>
            <a:endParaRPr kumimoji="1" lang="en-US" altLang="ko-KR" sz="1200" b="0" dirty="0">
              <a:latin typeface="+mn-lt"/>
            </a:endParaRPr>
          </a:p>
          <a:p>
            <a:pPr marL="228600" marR="0" lvl="0" indent="-22860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ko-KR" sz="1200" b="0" dirty="0">
                <a:latin typeface="+mn-lt"/>
              </a:rPr>
              <a:t>Padding</a:t>
            </a:r>
            <a:r>
              <a:rPr kumimoji="1" lang="ko-KR" altLang="en-US" sz="1200" b="0" dirty="0">
                <a:latin typeface="+mn-lt"/>
              </a:rPr>
              <a:t>을 통해서 </a:t>
            </a:r>
            <a:r>
              <a:rPr kumimoji="1" lang="en-US" altLang="ko-KR" sz="1200" b="0" dirty="0">
                <a:latin typeface="+mn-lt"/>
              </a:rPr>
              <a:t>object</a:t>
            </a:r>
            <a:r>
              <a:rPr kumimoji="1" lang="ko-KR" altLang="en-US" sz="1200" b="0" dirty="0">
                <a:latin typeface="+mn-lt"/>
              </a:rPr>
              <a:t>가 </a:t>
            </a:r>
            <a:r>
              <a:rPr kumimoji="1" lang="ko-KR" altLang="en-US" sz="1200" b="0" dirty="0" err="1">
                <a:latin typeface="+mn-lt"/>
              </a:rPr>
              <a:t>짤리는</a:t>
            </a:r>
            <a:r>
              <a:rPr kumimoji="1" lang="ko-KR" altLang="en-US" sz="1200" b="0" dirty="0">
                <a:latin typeface="+mn-lt"/>
              </a:rPr>
              <a:t> 일이 없도록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228600" marR="0" lvl="0" indent="-22860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ko-KR" altLang="en-US" sz="1200" b="0" dirty="0">
                <a:latin typeface="+mn-lt"/>
              </a:rPr>
              <a:t>마지막으로 작은 </a:t>
            </a:r>
            <a:r>
              <a:rPr kumimoji="1" lang="en-US" altLang="ko-KR" sz="1200" b="0" dirty="0">
                <a:latin typeface="+mn-lt"/>
              </a:rPr>
              <a:t>object increment</a:t>
            </a:r>
            <a:r>
              <a:rPr kumimoji="1" lang="ko-KR" altLang="en-US" sz="1200" b="0" dirty="0">
                <a:latin typeface="+mn-lt"/>
              </a:rPr>
              <a:t> 크게 키움</a:t>
            </a:r>
            <a:endParaRPr kumimoji="1" lang="en-US" altLang="ko-KR" sz="1200" b="0" dirty="0">
              <a:latin typeface="+mn-lt"/>
            </a:endParaRPr>
          </a:p>
          <a:p>
            <a:pPr marL="457200" marR="0" lvl="1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작은 </a:t>
            </a:r>
            <a:r>
              <a:rPr kumimoji="1" lang="en-US" altLang="ko-KR" sz="1200" b="0" dirty="0">
                <a:latin typeface="+mn-lt"/>
              </a:rPr>
              <a:t>object</a:t>
            </a:r>
            <a:r>
              <a:rPr kumimoji="1" lang="ko-KR" altLang="en-US" sz="1200" b="0" dirty="0">
                <a:latin typeface="+mn-lt"/>
              </a:rPr>
              <a:t>의 </a:t>
            </a:r>
            <a:r>
              <a:rPr kumimoji="1" lang="en-US" altLang="ko-KR" sz="1200" b="0" dirty="0">
                <a:latin typeface="+mn-lt"/>
              </a:rPr>
              <a:t>size </a:t>
            </a:r>
            <a:r>
              <a:rPr kumimoji="1" lang="ko-KR" altLang="en-US" sz="1200" b="0" dirty="0">
                <a:latin typeface="+mn-lt"/>
              </a:rPr>
              <a:t>를 키우면 </a:t>
            </a:r>
            <a:r>
              <a:rPr kumimoji="1" lang="en-US" altLang="ko-KR" sz="1200" b="0" dirty="0">
                <a:latin typeface="+mn-lt"/>
              </a:rPr>
              <a:t>detection accuracy</a:t>
            </a:r>
            <a:r>
              <a:rPr kumimoji="1" lang="ko-KR" altLang="en-US" sz="1200" b="0" dirty="0">
                <a:latin typeface="+mn-lt"/>
              </a:rPr>
              <a:t> 좋아질 것이라는 가정</a:t>
            </a:r>
            <a:endParaRPr kumimoji="1" lang="en-US" altLang="ko-KR" sz="12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39142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506973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비율 유지하고 </a:t>
            </a:r>
            <a:r>
              <a:rPr kumimoji="1" lang="en-US" altLang="ko-KR" sz="1200" b="0" dirty="0">
                <a:latin typeface="+mn-lt"/>
              </a:rPr>
              <a:t>2</a:t>
            </a:r>
            <a:r>
              <a:rPr kumimoji="1" lang="ko-KR" altLang="en-US" sz="1200" b="0" dirty="0">
                <a:latin typeface="+mn-lt"/>
              </a:rPr>
              <a:t>배 늘린 결과 </a:t>
            </a: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늘리지 않았을 때의 결과를 </a:t>
            </a:r>
            <a:r>
              <a:rPr kumimoji="1" lang="en-US" altLang="ko-KR" sz="1200" b="0" dirty="0">
                <a:latin typeface="+mn-lt"/>
              </a:rPr>
              <a:t>1</a:t>
            </a:r>
            <a:r>
              <a:rPr kumimoji="1" lang="ko-KR" altLang="en-US" sz="1200" b="0" dirty="0">
                <a:latin typeface="+mn-lt"/>
              </a:rPr>
              <a:t>이라고 가정했을 때</a:t>
            </a:r>
            <a:r>
              <a:rPr kumimoji="1" lang="en-US" altLang="ko-KR" sz="1200" b="0" dirty="0">
                <a:latin typeface="+mn-lt"/>
              </a:rPr>
              <a:t>, </a:t>
            </a:r>
            <a:r>
              <a:rPr kumimoji="1" lang="ko-KR" altLang="en-US" sz="1200" b="0" dirty="0">
                <a:latin typeface="+mn-lt"/>
              </a:rPr>
              <a:t>그와 비교해서 </a:t>
            </a:r>
            <a:r>
              <a:rPr kumimoji="1" lang="ko-KR" altLang="en-US" sz="1200" b="0" dirty="0" err="1">
                <a:latin typeface="+mn-lt"/>
              </a:rPr>
              <a:t>얼만마</a:t>
            </a:r>
            <a:r>
              <a:rPr kumimoji="1" lang="ko-KR" altLang="en-US" sz="1200" b="0" dirty="0">
                <a:latin typeface="+mn-lt"/>
              </a:rPr>
              <a:t> 정확도가 떨어지는지 확인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0-128, 0-64 </a:t>
            </a:r>
            <a:r>
              <a:rPr kumimoji="1" lang="ko-KR" altLang="en-US" sz="1200" b="0" dirty="0">
                <a:latin typeface="+mn-lt"/>
              </a:rPr>
              <a:t>같은 경우 오히려 다소 정확도가 떨어짐</a:t>
            </a: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 err="1">
                <a:latin typeface="+mn-lt"/>
              </a:rPr>
              <a:t>Adascale</a:t>
            </a:r>
            <a:r>
              <a:rPr kumimoji="1" lang="ko-KR" altLang="en-US" sz="1200" b="0" dirty="0">
                <a:latin typeface="+mn-lt"/>
              </a:rPr>
              <a:t>에서와 같이 큰 </a:t>
            </a:r>
            <a:r>
              <a:rPr kumimoji="1" lang="en-US" altLang="ko-KR" sz="1200" b="0" dirty="0">
                <a:latin typeface="+mn-lt"/>
              </a:rPr>
              <a:t>object</a:t>
            </a:r>
            <a:r>
              <a:rPr kumimoji="1" lang="ko-KR" altLang="en-US" sz="1200" b="0" dirty="0">
                <a:latin typeface="+mn-lt"/>
              </a:rPr>
              <a:t>의 경우</a:t>
            </a:r>
            <a:r>
              <a:rPr kumimoji="1" lang="en-US" altLang="ko-KR" sz="1200" b="0" dirty="0">
                <a:latin typeface="+mn-lt"/>
              </a:rPr>
              <a:t>, </a:t>
            </a:r>
            <a:r>
              <a:rPr kumimoji="1" lang="ko-KR" altLang="en-US" sz="1200" b="0" dirty="0">
                <a:latin typeface="+mn-lt"/>
              </a:rPr>
              <a:t>오히려 크기를 키우는 것이 정확도에 방해가 된다는 결과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따라서 작은 </a:t>
            </a:r>
            <a:r>
              <a:rPr kumimoji="1" lang="en-US" altLang="ko-KR" sz="1200" b="0" dirty="0">
                <a:latin typeface="+mn-lt"/>
              </a:rPr>
              <a:t>obj</a:t>
            </a:r>
            <a:r>
              <a:rPr kumimoji="1" lang="ko-KR" altLang="en-US" sz="1200" b="0" dirty="0">
                <a:latin typeface="+mn-lt"/>
              </a:rPr>
              <a:t>는 </a:t>
            </a:r>
            <a:r>
              <a:rPr kumimoji="1" lang="en-US" altLang="ko-KR" sz="1200" b="0" dirty="0">
                <a:latin typeface="+mn-lt"/>
              </a:rPr>
              <a:t>32 sized object</a:t>
            </a:r>
            <a:r>
              <a:rPr kumimoji="1" lang="ko-KR" altLang="en-US" sz="1200" b="0" dirty="0">
                <a:latin typeface="+mn-lt"/>
              </a:rPr>
              <a:t>로 결정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추가로 </a:t>
            </a:r>
            <a:r>
              <a:rPr kumimoji="1" lang="en-US" altLang="ko-KR" sz="1200" b="0" dirty="0">
                <a:latin typeface="+mn-lt"/>
              </a:rPr>
              <a:t>padding</a:t>
            </a:r>
            <a:r>
              <a:rPr kumimoji="1" lang="ko-KR" altLang="en-US" sz="1200" b="0" dirty="0">
                <a:latin typeface="+mn-lt"/>
              </a:rPr>
              <a:t>을 하고 난 뒤에 다시 한번 실험</a:t>
            </a:r>
            <a:r>
              <a:rPr kumimoji="1" lang="en-US" altLang="ko-KR" sz="1200" b="0" dirty="0">
                <a:latin typeface="+mn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718931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Zeng, </a:t>
            </a:r>
            <a:r>
              <a:rPr lang="en-US" altLang="ko-K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Xingyu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"Gated bi-directional </a:t>
            </a:r>
            <a:r>
              <a:rPr lang="en-US" altLang="ko-K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cnn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for object detection." </a:t>
            </a:r>
            <a:r>
              <a:rPr lang="en-US" altLang="ko-KR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Computer Vision–ECCV 2016: 14th European Conference, Amsterdam, The Netherlands, October 11–14, 2016, Proceedings, Part VII 14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Springer International Publishing, 2016.</a:t>
            </a:r>
            <a:endParaRPr lang="ko-KR" altLang="en-US" dirty="0"/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44120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461428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Zeng, </a:t>
            </a:r>
            <a:r>
              <a:rPr lang="en-US" altLang="ko-K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Xingyu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"Gated bi-directional </a:t>
            </a:r>
            <a:r>
              <a:rPr lang="en-US" altLang="ko-K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cnn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for object detection." </a:t>
            </a:r>
            <a:r>
              <a:rPr lang="en-US" altLang="ko-KR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Computer Vision–ECCV 2016: 14th European Conference, Amsterdam, The Netherlands, October 11–14, 2016, Proceedings, Part VII 14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Springer International Publishing, 2016.</a:t>
            </a:r>
            <a:endParaRPr lang="ko-KR" altLang="en-US" dirty="0"/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720644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358904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411707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CEE1C-692C-4CC6-A2F1-3935922D1E6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4733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849899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636205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31661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 err="1">
                <a:latin typeface="+mn-lt"/>
              </a:rPr>
              <a:t>Dnn</a:t>
            </a:r>
            <a:r>
              <a:rPr kumimoji="1" lang="ko-KR" altLang="en-US" sz="1200" b="0" dirty="0">
                <a:latin typeface="+mn-lt"/>
              </a:rPr>
              <a:t>은 </a:t>
            </a:r>
            <a:r>
              <a:rPr kumimoji="1" lang="en-US" altLang="ko-KR" sz="1200" b="0" dirty="0">
                <a:latin typeface="+mn-lt"/>
              </a:rPr>
              <a:t>d, a</a:t>
            </a:r>
            <a:r>
              <a:rPr kumimoji="1" lang="ko-KR" altLang="en-US" sz="1200" b="0" dirty="0">
                <a:latin typeface="+mn-lt"/>
              </a:rPr>
              <a:t>와 같은 다양한 </a:t>
            </a:r>
            <a:r>
              <a:rPr kumimoji="1" lang="en-US" altLang="ko-KR" sz="1200" b="0" dirty="0">
                <a:latin typeface="+mn-lt"/>
              </a:rPr>
              <a:t>real-time application</a:t>
            </a:r>
            <a:r>
              <a:rPr kumimoji="1" lang="ko-KR" altLang="en-US" sz="1200" b="0" dirty="0">
                <a:latin typeface="+mn-lt"/>
              </a:rPr>
              <a:t> 많이 활용되고 </a:t>
            </a:r>
            <a:r>
              <a:rPr kumimoji="1" lang="ko-KR" altLang="en-US" sz="1200" b="0" dirty="0" err="1">
                <a:latin typeface="+mn-lt"/>
              </a:rPr>
              <a:t>있따</a:t>
            </a:r>
            <a:r>
              <a:rPr kumimoji="1" lang="en-US" altLang="ko-KR" sz="1200" b="0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2444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이러한 </a:t>
            </a:r>
            <a:r>
              <a:rPr kumimoji="1" lang="en-US" altLang="ko-KR" sz="1200" b="0" dirty="0" err="1">
                <a:latin typeface="+mn-lt"/>
              </a:rPr>
              <a:t>dnn</a:t>
            </a:r>
            <a:r>
              <a:rPr kumimoji="1" lang="en-US" altLang="ko-KR" sz="1200" b="0" dirty="0">
                <a:latin typeface="+mn-lt"/>
              </a:rPr>
              <a:t> </a:t>
            </a:r>
            <a:r>
              <a:rPr kumimoji="1" lang="ko-KR" altLang="en-US" sz="1200" b="0" dirty="0">
                <a:latin typeface="+mn-lt"/>
              </a:rPr>
              <a:t>중에서도 </a:t>
            </a:r>
            <a:r>
              <a:rPr kumimoji="1" lang="en-US" altLang="ko-KR" sz="1200" b="0" dirty="0">
                <a:latin typeface="+mn-lt"/>
              </a:rPr>
              <a:t>object detection task </a:t>
            </a:r>
            <a:r>
              <a:rPr kumimoji="1" lang="ko-KR" altLang="en-US" sz="1200" b="0" dirty="0">
                <a:latin typeface="+mn-lt"/>
              </a:rPr>
              <a:t>같은 경우</a:t>
            </a:r>
            <a:r>
              <a:rPr kumimoji="1" lang="en-US" altLang="ko-KR" sz="1200" b="0" dirty="0">
                <a:latin typeface="+mn-lt"/>
              </a:rPr>
              <a:t>, safety critical </a:t>
            </a:r>
            <a:r>
              <a:rPr kumimoji="1" lang="ko-KR" altLang="en-US" sz="1200" b="0" dirty="0">
                <a:latin typeface="+mn-lt"/>
              </a:rPr>
              <a:t>한 </a:t>
            </a:r>
            <a:r>
              <a:rPr kumimoji="1" lang="en-US" altLang="ko-KR" sz="1200" b="0" dirty="0">
                <a:latin typeface="+mn-lt"/>
              </a:rPr>
              <a:t>task</a:t>
            </a:r>
            <a:r>
              <a:rPr kumimoji="1" lang="ko-KR" altLang="en-US" sz="1200" b="0" dirty="0">
                <a:latin typeface="+mn-lt"/>
              </a:rPr>
              <a:t>이기 때문에 </a:t>
            </a:r>
            <a:r>
              <a:rPr kumimoji="1" lang="en-US" altLang="ko-KR" sz="1200" b="0" dirty="0">
                <a:latin typeface="+mn-lt"/>
              </a:rPr>
              <a:t>timely</a:t>
            </a:r>
            <a:r>
              <a:rPr kumimoji="1" lang="ko-KR" altLang="en-US" sz="1200" b="0" dirty="0">
                <a:latin typeface="+mn-lt"/>
              </a:rPr>
              <a:t>하게 </a:t>
            </a:r>
            <a:r>
              <a:rPr kumimoji="1" lang="en-US" altLang="ko-KR" sz="1200" b="0" dirty="0">
                <a:latin typeface="+mn-lt"/>
              </a:rPr>
              <a:t>inference </a:t>
            </a:r>
            <a:r>
              <a:rPr kumimoji="1" lang="ko-KR" altLang="en-US" sz="1200" b="0" dirty="0">
                <a:latin typeface="+mn-lt"/>
              </a:rPr>
              <a:t>결과를 </a:t>
            </a:r>
            <a:r>
              <a:rPr kumimoji="1" lang="ko-KR" altLang="en-US" sz="1200" b="0" dirty="0" err="1">
                <a:latin typeface="+mn-lt"/>
              </a:rPr>
              <a:t>도출해야하는</a:t>
            </a:r>
            <a:r>
              <a:rPr kumimoji="1" lang="ko-KR" altLang="en-US" sz="1200" b="0" dirty="0">
                <a:latin typeface="+mn-lt"/>
              </a:rPr>
              <a:t> 것이 중요</a:t>
            </a: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그런데 문제는 </a:t>
            </a:r>
            <a:r>
              <a:rPr kumimoji="1" lang="en-US" altLang="ko-KR" sz="1200" b="0" dirty="0" err="1">
                <a:latin typeface="+mn-lt"/>
              </a:rPr>
              <a:t>dnn</a:t>
            </a:r>
            <a:r>
              <a:rPr kumimoji="1" lang="ko-KR" altLang="en-US" sz="1200" b="0" dirty="0">
                <a:latin typeface="+mn-lt"/>
              </a:rPr>
              <a:t>이 굉장히 많은 연산을 요구로 한다는 점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하나의 기본 </a:t>
            </a:r>
            <a:r>
              <a:rPr kumimoji="1" lang="en-US" altLang="ko-KR" sz="1200" b="0" dirty="0">
                <a:latin typeface="+mn-lt"/>
              </a:rPr>
              <a:t>640 </a:t>
            </a:r>
            <a:r>
              <a:rPr kumimoji="1" lang="ko-KR" altLang="en-US" sz="1200" b="0" dirty="0">
                <a:latin typeface="+mn-lt"/>
              </a:rPr>
              <a:t>사이즈의 이미지가 요구하는 연산</a:t>
            </a:r>
            <a:r>
              <a:rPr kumimoji="1" lang="en-US" altLang="ko-KR" sz="1200" b="0" dirty="0">
                <a:latin typeface="+mn-lt"/>
              </a:rPr>
              <a:t>, 4</a:t>
            </a:r>
            <a:r>
              <a:rPr kumimoji="1" lang="ko-KR" altLang="en-US" sz="1200" b="0" dirty="0">
                <a:latin typeface="+mn-lt"/>
              </a:rPr>
              <a:t>개 </a:t>
            </a:r>
            <a:r>
              <a:rPr kumimoji="1" lang="en-US" altLang="ko-KR" sz="1200" b="0" dirty="0">
                <a:latin typeface="+mn-lt"/>
              </a:rPr>
              <a:t>6</a:t>
            </a:r>
            <a:r>
              <a:rPr kumimoji="1" lang="ko-KR" altLang="en-US" sz="1200" b="0" dirty="0">
                <a:latin typeface="+mn-lt"/>
              </a:rPr>
              <a:t>개의 이미지를 연산 </a:t>
            </a:r>
            <a:r>
              <a:rPr kumimoji="1" lang="ko-KR" altLang="en-US" sz="1200" b="0" dirty="0" err="1">
                <a:latin typeface="+mn-lt"/>
              </a:rPr>
              <a:t>해야하는</a:t>
            </a:r>
            <a:r>
              <a:rPr kumimoji="1" lang="ko-KR" altLang="en-US" sz="1200" b="0" dirty="0">
                <a:latin typeface="+mn-lt"/>
              </a:rPr>
              <a:t> 경우</a:t>
            </a:r>
            <a:r>
              <a:rPr kumimoji="1" lang="en-US" altLang="ko-KR" sz="1200" b="0" dirty="0">
                <a:latin typeface="+mn-lt"/>
              </a:rPr>
              <a:t>, </a:t>
            </a:r>
            <a:r>
              <a:rPr kumimoji="1" lang="ko-KR" altLang="en-US" sz="1200" b="0" dirty="0">
                <a:latin typeface="+mn-lt"/>
              </a:rPr>
              <a:t>훨씬 많은 연산을 필요로 하게 된다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이러한 </a:t>
            </a:r>
            <a:r>
              <a:rPr kumimoji="1" lang="en-US" altLang="ko-KR" sz="1200" b="0" dirty="0">
                <a:latin typeface="+mn-lt"/>
              </a:rPr>
              <a:t>computation</a:t>
            </a:r>
            <a:r>
              <a:rPr kumimoji="1" lang="ko-KR" altLang="en-US" sz="1200" b="0" dirty="0">
                <a:latin typeface="+mn-lt"/>
              </a:rPr>
              <a:t>의 양이 </a:t>
            </a:r>
            <a:r>
              <a:rPr kumimoji="1" lang="en-US" altLang="ko-KR" sz="1200" b="0" dirty="0">
                <a:latin typeface="+mn-lt"/>
              </a:rPr>
              <a:t>timely inference</a:t>
            </a:r>
            <a:r>
              <a:rPr kumimoji="1" lang="ko-KR" altLang="en-US" sz="1200" b="0" dirty="0">
                <a:latin typeface="+mn-lt"/>
              </a:rPr>
              <a:t>를 하기에 </a:t>
            </a:r>
            <a:r>
              <a:rPr kumimoji="1" lang="ko-KR" altLang="en-US" sz="1200" b="0" dirty="0" err="1">
                <a:latin typeface="+mn-lt"/>
              </a:rPr>
              <a:t>어럽게</a:t>
            </a:r>
            <a:r>
              <a:rPr kumimoji="1" lang="ko-KR" altLang="en-US" sz="1200" b="0" dirty="0">
                <a:latin typeface="+mn-lt"/>
              </a:rPr>
              <a:t> 만든다</a:t>
            </a:r>
            <a:r>
              <a:rPr kumimoji="1" lang="en-US" altLang="ko-KR" sz="1200" b="0" dirty="0">
                <a:latin typeface="+mn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85605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따라서 이미지의 한 특성을 활용하고자 다음과 같은 실험을 진행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하나의 이미지에서 </a:t>
            </a:r>
            <a:r>
              <a:rPr kumimoji="1" lang="en-US" altLang="ko-KR" sz="1200" b="0" dirty="0" err="1">
                <a:latin typeface="+mn-lt"/>
              </a:rPr>
              <a:t>RoI</a:t>
            </a:r>
            <a:r>
              <a:rPr kumimoji="1" lang="en-US" altLang="ko-KR" sz="1200" b="0" dirty="0">
                <a:latin typeface="+mn-lt"/>
              </a:rPr>
              <a:t> </a:t>
            </a:r>
            <a:r>
              <a:rPr kumimoji="1" lang="ko-KR" altLang="en-US" sz="1200" b="0" dirty="0">
                <a:latin typeface="+mn-lt"/>
              </a:rPr>
              <a:t>가 차지하는 비중이 </a:t>
            </a:r>
            <a:r>
              <a:rPr kumimoji="1" lang="ko-KR" altLang="en-US" sz="1200" b="0" dirty="0" err="1">
                <a:latin typeface="+mn-lt"/>
              </a:rPr>
              <a:t>어느정도인지를</a:t>
            </a:r>
            <a:r>
              <a:rPr kumimoji="1" lang="ko-KR" altLang="en-US" sz="1200" b="0" dirty="0">
                <a:latin typeface="+mn-lt"/>
              </a:rPr>
              <a:t> 보여주는 </a:t>
            </a:r>
            <a:r>
              <a:rPr kumimoji="1" lang="en-US" altLang="ko-KR" sz="1200" b="0" dirty="0">
                <a:latin typeface="+mn-lt"/>
              </a:rPr>
              <a:t>occupancy ratio</a:t>
            </a:r>
            <a:r>
              <a:rPr kumimoji="1" lang="ko-KR" altLang="en-US" sz="1200" b="0" dirty="0">
                <a:latin typeface="+mn-lt"/>
              </a:rPr>
              <a:t>를 측정</a:t>
            </a:r>
            <a:r>
              <a:rPr kumimoji="1" lang="en-US" altLang="ko-KR" sz="1200" b="0" dirty="0">
                <a:latin typeface="+mn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57212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이 </a:t>
            </a:r>
            <a:r>
              <a:rPr kumimoji="1" lang="en-US" altLang="ko-KR" sz="1200" b="0" dirty="0" err="1">
                <a:latin typeface="+mn-lt"/>
              </a:rPr>
              <a:t>RoI</a:t>
            </a:r>
            <a:r>
              <a:rPr kumimoji="1" lang="ko-KR" altLang="en-US" sz="1200" b="0" dirty="0">
                <a:latin typeface="+mn-lt"/>
              </a:rPr>
              <a:t>가 이미지에서 차지하는 비중이 </a:t>
            </a:r>
            <a:r>
              <a:rPr kumimoji="1" lang="en-US" altLang="ko-KR" sz="1200" b="0" dirty="0">
                <a:latin typeface="+mn-lt"/>
              </a:rPr>
              <a:t>50% </a:t>
            </a:r>
            <a:r>
              <a:rPr kumimoji="1" lang="ko-KR" altLang="en-US" sz="1200" b="0" dirty="0" err="1">
                <a:latin typeface="+mn-lt"/>
              </a:rPr>
              <a:t>이내인경우</a:t>
            </a:r>
            <a:r>
              <a:rPr kumimoji="1" lang="en-US" altLang="ko-KR" sz="1200" b="0" dirty="0">
                <a:latin typeface="+mn-lt"/>
              </a:rPr>
              <a:t>,</a:t>
            </a:r>
            <a:r>
              <a:rPr kumimoji="1" lang="ko-KR" altLang="en-US" sz="1200" b="0" dirty="0">
                <a:latin typeface="+mn-lt"/>
              </a:rPr>
              <a:t> 우측 그림 처럼 되는데</a:t>
            </a: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이러한 경우가 전체 </a:t>
            </a:r>
            <a:r>
              <a:rPr kumimoji="1" lang="en-US" altLang="ko-KR" sz="1200" b="0" dirty="0">
                <a:latin typeface="+mn-lt"/>
              </a:rPr>
              <a:t>MOt16 dataset</a:t>
            </a:r>
            <a:r>
              <a:rPr kumimoji="1" lang="ko-KR" altLang="en-US" sz="1200" b="0" dirty="0">
                <a:latin typeface="+mn-lt"/>
              </a:rPr>
              <a:t>의 </a:t>
            </a:r>
            <a:r>
              <a:rPr kumimoji="1" lang="en-US" altLang="ko-KR" sz="1200" b="0" dirty="0">
                <a:latin typeface="+mn-lt"/>
              </a:rPr>
              <a:t>77%</a:t>
            </a:r>
            <a:r>
              <a:rPr kumimoji="1" lang="ko-KR" altLang="en-US" sz="1200" b="0" dirty="0">
                <a:latin typeface="+mn-lt"/>
              </a:rPr>
              <a:t>가량 차지</a:t>
            </a:r>
            <a:r>
              <a:rPr kumimoji="1" lang="en-US" altLang="ko-KR" sz="1200" b="0" dirty="0">
                <a:latin typeface="+mn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63810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이러한 </a:t>
            </a:r>
            <a:r>
              <a:rPr kumimoji="1" lang="en-US" altLang="ko-KR" sz="1200" b="0" dirty="0" err="1">
                <a:latin typeface="+mn-lt"/>
              </a:rPr>
              <a:t>observatio</a:t>
            </a:r>
            <a:r>
              <a:rPr kumimoji="1" lang="ko-KR" altLang="en-US" sz="1200" b="0" dirty="0">
                <a:latin typeface="+mn-lt"/>
              </a:rPr>
              <a:t>을 바탕으로 </a:t>
            </a:r>
            <a:r>
              <a:rPr kumimoji="1" lang="en-US" altLang="ko-KR" sz="1200" b="0" dirty="0">
                <a:latin typeface="+mn-lt"/>
              </a:rPr>
              <a:t>Object</a:t>
            </a:r>
            <a:r>
              <a:rPr kumimoji="1" lang="ko-KR" altLang="en-US" sz="1200" b="0" dirty="0">
                <a:latin typeface="+mn-lt"/>
              </a:rPr>
              <a:t>의 </a:t>
            </a:r>
            <a:r>
              <a:rPr kumimoji="1" lang="en-US" altLang="ko-KR" sz="1200" b="0" dirty="0" err="1">
                <a:latin typeface="+mn-lt"/>
              </a:rPr>
              <a:t>RoI</a:t>
            </a:r>
            <a:r>
              <a:rPr kumimoji="1" lang="ko-KR" altLang="en-US" sz="1200" b="0" dirty="0">
                <a:latin typeface="+mn-lt"/>
              </a:rPr>
              <a:t>를 하나의 이미지로 </a:t>
            </a:r>
            <a:r>
              <a:rPr kumimoji="1" lang="en-US" altLang="ko-KR" sz="1200" b="0" dirty="0" err="1">
                <a:latin typeface="+mn-lt"/>
              </a:rPr>
              <a:t>patchin</a:t>
            </a:r>
            <a:r>
              <a:rPr kumimoji="1" lang="ko-KR" altLang="en-US" sz="1200" b="0" dirty="0">
                <a:latin typeface="+mn-lt"/>
              </a:rPr>
              <a:t>을 하여 </a:t>
            </a:r>
            <a:r>
              <a:rPr kumimoji="1" lang="en-US" altLang="ko-KR" sz="1200" b="0" dirty="0">
                <a:latin typeface="+mn-lt"/>
              </a:rPr>
              <a:t>computation</a:t>
            </a:r>
            <a:r>
              <a:rPr kumimoji="1" lang="ko-KR" altLang="en-US" sz="1200" b="0" dirty="0">
                <a:latin typeface="+mn-lt"/>
              </a:rPr>
              <a:t>의 양을 줄이고자</a:t>
            </a:r>
            <a:r>
              <a:rPr kumimoji="1" lang="en-US" altLang="ko-KR" sz="1200" b="0" dirty="0">
                <a:latin typeface="+mn-lt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그럼 </a:t>
            </a:r>
            <a:r>
              <a:rPr kumimoji="1" lang="en-US" altLang="ko-KR" sz="1200" b="0" dirty="0">
                <a:latin typeface="+mn-lt"/>
              </a:rPr>
              <a:t>2</a:t>
            </a:r>
            <a:r>
              <a:rPr kumimoji="1" lang="ko-KR" altLang="en-US" sz="1200" b="0" dirty="0">
                <a:latin typeface="+mn-lt"/>
              </a:rPr>
              <a:t>가지 질문</a:t>
            </a:r>
            <a:endParaRPr kumimoji="1" lang="en-US" altLang="ko-KR" sz="12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3296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 err="1">
                <a:latin typeface="+mn-lt"/>
              </a:rPr>
              <a:t>RoI</a:t>
            </a:r>
            <a:r>
              <a:rPr kumimoji="1" lang="ko-KR" altLang="en-US" sz="1200" b="0" dirty="0">
                <a:latin typeface="+mn-lt"/>
              </a:rPr>
              <a:t>는 </a:t>
            </a:r>
            <a:r>
              <a:rPr kumimoji="1" lang="en-US" altLang="ko-KR" sz="1200" b="0" dirty="0">
                <a:latin typeface="+mn-lt"/>
              </a:rPr>
              <a:t>yolo</a:t>
            </a:r>
            <a:r>
              <a:rPr kumimoji="1" lang="ko-KR" altLang="en-US" sz="1200" b="0" dirty="0">
                <a:latin typeface="+mn-lt"/>
              </a:rPr>
              <a:t>를 활용해서 진행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Multiple input </a:t>
            </a:r>
            <a:r>
              <a:rPr kumimoji="1" lang="ko-KR" altLang="en-US" sz="1200" b="0" dirty="0">
                <a:latin typeface="+mn-lt"/>
              </a:rPr>
              <a:t>이미지를 </a:t>
            </a:r>
            <a:r>
              <a:rPr kumimoji="1" lang="en-US" altLang="ko-KR" sz="1200" b="0" dirty="0">
                <a:latin typeface="+mn-lt"/>
              </a:rPr>
              <a:t>merge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적당한 </a:t>
            </a:r>
            <a:r>
              <a:rPr kumimoji="1" lang="en-US" altLang="ko-KR" sz="1200" b="0" dirty="0">
                <a:latin typeface="+mn-lt"/>
              </a:rPr>
              <a:t>size</a:t>
            </a:r>
            <a:r>
              <a:rPr kumimoji="1" lang="ko-KR" altLang="en-US" sz="1200" b="0" dirty="0">
                <a:latin typeface="+mn-lt"/>
              </a:rPr>
              <a:t>로 </a:t>
            </a:r>
            <a:r>
              <a:rPr kumimoji="1" lang="en-US" altLang="ko-KR" sz="1200" b="0" dirty="0">
                <a:latin typeface="+mn-lt"/>
              </a:rPr>
              <a:t>resizing </a:t>
            </a:r>
            <a:r>
              <a:rPr kumimoji="1" lang="ko-KR" altLang="en-US" sz="1200" b="0" dirty="0">
                <a:latin typeface="+mn-lt"/>
              </a:rPr>
              <a:t>후 </a:t>
            </a:r>
            <a:r>
              <a:rPr kumimoji="1" lang="en-US" altLang="ko-KR" sz="1200" b="0" dirty="0">
                <a:latin typeface="+mn-lt"/>
              </a:rPr>
              <a:t>yolo localization.</a:t>
            </a:r>
          </a:p>
        </p:txBody>
      </p:sp>
    </p:spTree>
    <p:extLst>
      <p:ext uri="{BB962C8B-B14F-4D97-AF65-F5344CB8AC3E}">
        <p14:creationId xmlns:p14="http://schemas.microsoft.com/office/powerpoint/2010/main" val="41541137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이미지를 </a:t>
            </a:r>
            <a:r>
              <a:rPr kumimoji="1" lang="en-US" altLang="ko-KR" sz="1200" b="0" dirty="0">
                <a:latin typeface="+mn-lt"/>
              </a:rPr>
              <a:t>merge</a:t>
            </a:r>
            <a:r>
              <a:rPr kumimoji="1" lang="ko-KR" altLang="en-US" sz="1200" b="0" dirty="0">
                <a:latin typeface="+mn-lt"/>
              </a:rPr>
              <a:t>하여 진행하는 이유는 하나씩 </a:t>
            </a:r>
            <a:r>
              <a:rPr kumimoji="1" lang="en-US" altLang="ko-KR" sz="1200" b="0" dirty="0">
                <a:latin typeface="+mn-lt"/>
              </a:rPr>
              <a:t>n</a:t>
            </a:r>
            <a:r>
              <a:rPr kumimoji="1" lang="ko-KR" altLang="en-US" sz="1200" b="0" dirty="0">
                <a:latin typeface="+mn-lt"/>
              </a:rPr>
              <a:t>번 실행했을 때와 </a:t>
            </a:r>
            <a:r>
              <a:rPr kumimoji="1" lang="en-US" altLang="ko-KR" sz="1200" b="0" dirty="0">
                <a:latin typeface="+mn-lt"/>
              </a:rPr>
              <a:t>n</a:t>
            </a:r>
            <a:r>
              <a:rPr kumimoji="1" lang="ko-KR" altLang="en-US" sz="1200" b="0" dirty="0">
                <a:latin typeface="+mn-lt"/>
              </a:rPr>
              <a:t>개의 이미지를 하나로 </a:t>
            </a:r>
            <a:r>
              <a:rPr kumimoji="1" lang="en-US" altLang="ko-KR" sz="1200" b="0" dirty="0">
                <a:latin typeface="+mn-lt"/>
              </a:rPr>
              <a:t>merge</a:t>
            </a:r>
            <a:r>
              <a:rPr kumimoji="1" lang="ko-KR" altLang="en-US" sz="1200" b="0" dirty="0">
                <a:latin typeface="+mn-lt"/>
              </a:rPr>
              <a:t>해서 실행했을 때와의 </a:t>
            </a: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실행시간을 비교해본다면</a:t>
            </a:r>
            <a:r>
              <a:rPr kumimoji="1" lang="en-US" altLang="ko-KR" sz="1200" b="0" dirty="0">
                <a:latin typeface="+mn-lt"/>
              </a:rPr>
              <a:t>, 1.4</a:t>
            </a:r>
            <a:r>
              <a:rPr kumimoji="1" lang="ko-KR" altLang="en-US" sz="1200" b="0" dirty="0" err="1">
                <a:latin typeface="+mn-lt"/>
              </a:rPr>
              <a:t>배가량</a:t>
            </a:r>
            <a:r>
              <a:rPr kumimoji="1" lang="ko-KR" altLang="en-US" sz="1200" b="0" dirty="0">
                <a:latin typeface="+mn-lt"/>
              </a:rPr>
              <a:t> </a:t>
            </a:r>
            <a:r>
              <a:rPr kumimoji="1" lang="en-US" altLang="ko-KR" sz="1200" b="0" dirty="0">
                <a:latin typeface="+mn-lt"/>
              </a:rPr>
              <a:t>merge</a:t>
            </a:r>
            <a:r>
              <a:rPr kumimoji="1" lang="ko-KR" altLang="en-US" sz="1200" b="0" dirty="0">
                <a:latin typeface="+mn-lt"/>
              </a:rPr>
              <a:t>한 이미지가 실행 시간 측면에서 적기 때문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Yolov5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1: 384x640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2: 728x640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4: 728x1280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6: 1256x1280 </a:t>
            </a:r>
          </a:p>
        </p:txBody>
      </p:sp>
    </p:spTree>
    <p:extLst>
      <p:ext uri="{BB962C8B-B14F-4D97-AF65-F5344CB8AC3E}">
        <p14:creationId xmlns:p14="http://schemas.microsoft.com/office/powerpoint/2010/main" val="2604605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595-2691-45CA-A9C9-B57440176AD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FEAB-2320-4420-9F57-C0D6FAAC7C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570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595-2691-45CA-A9C9-B57440176AD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FEAB-2320-4420-9F57-C0D6FAAC7C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751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595-2691-45CA-A9C9-B57440176AD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FEAB-2320-4420-9F57-C0D6FAAC7C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182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595-2691-45CA-A9C9-B57440176AD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FEAB-2320-4420-9F57-C0D6FAAC7C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612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595-2691-45CA-A9C9-B57440176AD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FEAB-2320-4420-9F57-C0D6FAAC7C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455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595-2691-45CA-A9C9-B57440176AD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FEAB-2320-4420-9F57-C0D6FAAC7C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442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595-2691-45CA-A9C9-B57440176AD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FEAB-2320-4420-9F57-C0D6FAAC7C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631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595-2691-45CA-A9C9-B57440176AD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FEAB-2320-4420-9F57-C0D6FAAC7C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991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595-2691-45CA-A9C9-B57440176AD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FEAB-2320-4420-9F57-C0D6FAAC7C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852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595-2691-45CA-A9C9-B57440176AD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FEAB-2320-4420-9F57-C0D6FAAC7C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452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595-2691-45CA-A9C9-B57440176AD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FEAB-2320-4420-9F57-C0D6FAAC7C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761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62595-2691-45CA-A9C9-B57440176AD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48FEAB-2320-4420-9F57-C0D6FAAC7C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333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80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chart" Target="../charts/char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0A73214-B533-452F-8554-666DE071E9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3922814" y="5087502"/>
            <a:ext cx="1298367" cy="42908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9D70B81-8235-441B-B034-F866362B81CF}"/>
              </a:ext>
            </a:extLst>
          </p:cNvPr>
          <p:cNvGrpSpPr/>
          <p:nvPr/>
        </p:nvGrpSpPr>
        <p:grpSpPr>
          <a:xfrm>
            <a:off x="0" y="1770498"/>
            <a:ext cx="9144000" cy="2831291"/>
            <a:chOff x="0" y="1682575"/>
            <a:chExt cx="9144000" cy="283129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1139A42-2018-48E7-94CA-8E5B7303B85A}"/>
                </a:ext>
              </a:extLst>
            </p:cNvPr>
            <p:cNvSpPr/>
            <p:nvPr/>
          </p:nvSpPr>
          <p:spPr>
            <a:xfrm>
              <a:off x="0" y="4369665"/>
              <a:ext cx="9144000" cy="144201"/>
            </a:xfrm>
            <a:prstGeom prst="rect">
              <a:avLst/>
            </a:prstGeom>
            <a:gradFill flip="none" rotWithShape="1">
              <a:gsLst>
                <a:gs pos="61000">
                  <a:srgbClr val="00206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F41A9F0-8D2F-43C3-9541-536B37B0E4FE}"/>
                </a:ext>
              </a:extLst>
            </p:cNvPr>
            <p:cNvSpPr/>
            <p:nvPr/>
          </p:nvSpPr>
          <p:spPr>
            <a:xfrm>
              <a:off x="0" y="1682575"/>
              <a:ext cx="9144000" cy="144201"/>
            </a:xfrm>
            <a:prstGeom prst="rect">
              <a:avLst/>
            </a:prstGeom>
            <a:gradFill flip="none" rotWithShape="1">
              <a:gsLst>
                <a:gs pos="61000">
                  <a:srgbClr val="00206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4A91DB-303A-4F81-99F8-0D2A77C39D5B}"/>
              </a:ext>
            </a:extLst>
          </p:cNvPr>
          <p:cNvSpPr/>
          <p:nvPr/>
        </p:nvSpPr>
        <p:spPr>
          <a:xfrm>
            <a:off x="1113754" y="2202214"/>
            <a:ext cx="6978825" cy="1433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ko-KR" sz="6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Weekly Meeting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1A635C-1642-419F-9A80-B71C2DC7C4C4}"/>
              </a:ext>
            </a:extLst>
          </p:cNvPr>
          <p:cNvSpPr txBox="1"/>
          <p:nvPr/>
        </p:nvSpPr>
        <p:spPr>
          <a:xfrm>
            <a:off x="2286000" y="3635555"/>
            <a:ext cx="4572000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2023.02.24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385A0FD-5E48-4E0E-9C94-D53FC4C1068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6876" y="143521"/>
            <a:ext cx="1228382" cy="2545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5F7EC6-6702-4AD9-B6D4-4B401C3A4168}"/>
              </a:ext>
            </a:extLst>
          </p:cNvPr>
          <p:cNvSpPr txBox="1"/>
          <p:nvPr/>
        </p:nvSpPr>
        <p:spPr>
          <a:xfrm>
            <a:off x="4508624" y="68172"/>
            <a:ext cx="4572000" cy="343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Advisor : Hoon Sung Chwa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A9E7AC-451E-4B40-B0C0-4FAEDB5A95A9}"/>
              </a:ext>
            </a:extLst>
          </p:cNvPr>
          <p:cNvSpPr txBox="1"/>
          <p:nvPr/>
        </p:nvSpPr>
        <p:spPr>
          <a:xfrm>
            <a:off x="1691144" y="5743053"/>
            <a:ext cx="5761711" cy="885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 of Information &amp; Communication Engineering, DGIST</a:t>
            </a:r>
          </a:p>
          <a:p>
            <a:pPr algn="ctr">
              <a:lnSpc>
                <a:spcPct val="11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Real-Time Computing Lab </a:t>
            </a:r>
          </a:p>
          <a:p>
            <a:pPr algn="ctr">
              <a:lnSpc>
                <a:spcPct val="11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Kang Young </a:t>
            </a:r>
            <a:r>
              <a:rPr lang="en-US" altLang="ko-KR" sz="16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Eun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 kye0520 @dgist.ac.kr)</a:t>
            </a:r>
          </a:p>
        </p:txBody>
      </p:sp>
    </p:spTree>
    <p:extLst>
      <p:ext uri="{BB962C8B-B14F-4D97-AF65-F5344CB8AC3E}">
        <p14:creationId xmlns:p14="http://schemas.microsoft.com/office/powerpoint/2010/main" val="2886263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 err="1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RoI</a:t>
            </a:r>
            <a:r>
              <a:rPr lang="en-US" altLang="ko-KR" sz="3600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Extraction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10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70142" y="1040361"/>
            <a:ext cx="8900541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Verification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95FA071-7194-5D8E-E18D-46A853B16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123" y="3868581"/>
            <a:ext cx="3966451" cy="23865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FA177C-F719-684D-281B-F830D05D8D6C}"/>
              </a:ext>
            </a:extLst>
          </p:cNvPr>
          <p:cNvSpPr txBox="1"/>
          <p:nvPr/>
        </p:nvSpPr>
        <p:spPr>
          <a:xfrm>
            <a:off x="1190477" y="2995029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" panose="02020603050405020304" pitchFamily="18" charset="0"/>
                <a:cs typeface="Times" panose="02020603050405020304" pitchFamily="18" charset="0"/>
              </a:rPr>
              <a:t>Vanilla YOLO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00194D-0060-E217-51DE-21BC90180035}"/>
              </a:ext>
            </a:extLst>
          </p:cNvPr>
          <p:cNvSpPr txBox="1"/>
          <p:nvPr/>
        </p:nvSpPr>
        <p:spPr>
          <a:xfrm>
            <a:off x="5669678" y="2955637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" panose="02020603050405020304" pitchFamily="18" charset="0"/>
                <a:cs typeface="Times" panose="02020603050405020304" pitchFamily="18" charset="0"/>
              </a:rPr>
              <a:t>Image Patching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1A42C1-567F-5827-9039-1D760949B573}"/>
              </a:ext>
            </a:extLst>
          </p:cNvPr>
          <p:cNvSpPr/>
          <p:nvPr/>
        </p:nvSpPr>
        <p:spPr>
          <a:xfrm>
            <a:off x="7640443" y="1509158"/>
            <a:ext cx="1206192" cy="7691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836A03-C0FB-011A-0435-12793D5A2D8C}"/>
              </a:ext>
            </a:extLst>
          </p:cNvPr>
          <p:cNvSpPr txBox="1"/>
          <p:nvPr/>
        </p:nvSpPr>
        <p:spPr>
          <a:xfrm>
            <a:off x="7467907" y="973468"/>
            <a:ext cx="1605951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Detected Image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A4C9D45-80B2-4C4D-3C62-F34A73C02135}"/>
              </a:ext>
            </a:extLst>
          </p:cNvPr>
          <p:cNvGrpSpPr/>
          <p:nvPr/>
        </p:nvGrpSpPr>
        <p:grpSpPr>
          <a:xfrm>
            <a:off x="7653779" y="1523904"/>
            <a:ext cx="603768" cy="551240"/>
            <a:chOff x="1117866" y="2530788"/>
            <a:chExt cx="1307162" cy="1135821"/>
          </a:xfrm>
          <a:solidFill>
            <a:srgbClr val="FD9491"/>
          </a:solidFill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635848B-B587-BF22-B881-9D2D4956CEF8}"/>
                </a:ext>
              </a:extLst>
            </p:cNvPr>
            <p:cNvSpPr/>
            <p:nvPr/>
          </p:nvSpPr>
          <p:spPr>
            <a:xfrm>
              <a:off x="1118910" y="2530788"/>
              <a:ext cx="720495" cy="777571"/>
            </a:xfrm>
            <a:prstGeom prst="rect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31534E2-4C16-FB57-06A6-9AD4F7453208}"/>
                </a:ext>
              </a:extLst>
            </p:cNvPr>
            <p:cNvSpPr/>
            <p:nvPr/>
          </p:nvSpPr>
          <p:spPr>
            <a:xfrm>
              <a:off x="1117866" y="3320438"/>
              <a:ext cx="427369" cy="346171"/>
            </a:xfrm>
            <a:prstGeom prst="rect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0D0A270-99D2-F44D-D5A8-08BA5FBFE0AE}"/>
                </a:ext>
              </a:extLst>
            </p:cNvPr>
            <p:cNvSpPr/>
            <p:nvPr/>
          </p:nvSpPr>
          <p:spPr>
            <a:xfrm>
              <a:off x="1834883" y="2905629"/>
              <a:ext cx="590145" cy="486688"/>
            </a:xfrm>
            <a:prstGeom prst="rect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D6C4FAA-B85D-9507-B461-9C30FCD8E1D2}"/>
                </a:ext>
              </a:extLst>
            </p:cNvPr>
            <p:cNvSpPr/>
            <p:nvPr/>
          </p:nvSpPr>
          <p:spPr>
            <a:xfrm>
              <a:off x="1848374" y="2530788"/>
              <a:ext cx="567282" cy="346171"/>
            </a:xfrm>
            <a:prstGeom prst="rect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C35E86A-1D17-6F5C-D045-11A053865C9C}"/>
              </a:ext>
            </a:extLst>
          </p:cNvPr>
          <p:cNvCxnSpPr>
            <a:cxnSpLocks/>
          </p:cNvCxnSpPr>
          <p:nvPr/>
        </p:nvCxnSpPr>
        <p:spPr>
          <a:xfrm>
            <a:off x="8270882" y="1512110"/>
            <a:ext cx="0" cy="766162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8C33045-7395-763F-C0E8-22DB01BED14C}"/>
              </a:ext>
            </a:extLst>
          </p:cNvPr>
          <p:cNvSpPr/>
          <p:nvPr/>
        </p:nvSpPr>
        <p:spPr>
          <a:xfrm>
            <a:off x="1630931" y="4736163"/>
            <a:ext cx="1201893" cy="747661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Detection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Network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8D9D51D-1880-DFDD-82C7-E20B21D367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362" r="21411"/>
          <a:stretch/>
        </p:blipFill>
        <p:spPr>
          <a:xfrm>
            <a:off x="441435" y="3663698"/>
            <a:ext cx="705011" cy="6639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81A823B-3AE8-EA9A-8346-2747EABE236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464" r="27474"/>
          <a:stretch/>
        </p:blipFill>
        <p:spPr>
          <a:xfrm>
            <a:off x="456149" y="4401648"/>
            <a:ext cx="675581" cy="66391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E23BC42-3C4F-50EE-7DD0-ACB171A0376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526" r="26591"/>
          <a:stretch/>
        </p:blipFill>
        <p:spPr>
          <a:xfrm>
            <a:off x="441435" y="5179953"/>
            <a:ext cx="707846" cy="66391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9594A00-5A23-5B77-FA6F-C83E1371B6A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053" r="30447"/>
          <a:stretch/>
        </p:blipFill>
        <p:spPr>
          <a:xfrm>
            <a:off x="430180" y="5961900"/>
            <a:ext cx="727517" cy="678489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6E8A50D-6B86-1825-6A8B-A5B3EBEC80AE}"/>
              </a:ext>
            </a:extLst>
          </p:cNvPr>
          <p:cNvCxnSpPr/>
          <p:nvPr/>
        </p:nvCxnSpPr>
        <p:spPr>
          <a:xfrm>
            <a:off x="1280160" y="5133252"/>
            <a:ext cx="252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16A7B06-6FC8-D55C-6DB9-EF7164A82FFB}"/>
              </a:ext>
            </a:extLst>
          </p:cNvPr>
          <p:cNvCxnSpPr/>
          <p:nvPr/>
        </p:nvCxnSpPr>
        <p:spPr>
          <a:xfrm>
            <a:off x="2950723" y="5133252"/>
            <a:ext cx="252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0C8CFA9-6C0E-2351-F13B-C7F5A7ED2955}"/>
              </a:ext>
            </a:extLst>
          </p:cNvPr>
          <p:cNvSpPr txBox="1"/>
          <p:nvPr/>
        </p:nvSpPr>
        <p:spPr>
          <a:xfrm>
            <a:off x="3250968" y="4925327"/>
            <a:ext cx="1019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Times" panose="02020603050405020304" pitchFamily="18" charset="0"/>
                <a:cs typeface="Times" panose="02020603050405020304" pitchFamily="18" charset="0"/>
              </a:rPr>
              <a:t>Result</a:t>
            </a:r>
            <a:endParaRPr lang="ko-KR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B72496C-4A1F-DE40-B544-C2C5F9087DF9}"/>
              </a:ext>
            </a:extLst>
          </p:cNvPr>
          <p:cNvCxnSpPr>
            <a:cxnSpLocks/>
          </p:cNvCxnSpPr>
          <p:nvPr/>
        </p:nvCxnSpPr>
        <p:spPr>
          <a:xfrm>
            <a:off x="4447496" y="3485964"/>
            <a:ext cx="0" cy="31592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081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 err="1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RoI</a:t>
            </a:r>
            <a:r>
              <a:rPr lang="en-US" altLang="ko-KR" sz="3600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Extraction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11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1041283"/>
            <a:ext cx="8900541" cy="1052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Assumption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an image does not exceed 50% of an image. 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95FA071-7194-5D8E-E18D-46A853B16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123" y="3868581"/>
            <a:ext cx="3966451" cy="23865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FA177C-F719-684D-281B-F830D05D8D6C}"/>
              </a:ext>
            </a:extLst>
          </p:cNvPr>
          <p:cNvSpPr txBox="1"/>
          <p:nvPr/>
        </p:nvSpPr>
        <p:spPr>
          <a:xfrm>
            <a:off x="1190477" y="2995029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" panose="02020603050405020304" pitchFamily="18" charset="0"/>
                <a:cs typeface="Times" panose="02020603050405020304" pitchFamily="18" charset="0"/>
              </a:rPr>
              <a:t>Vanilla YOLO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00194D-0060-E217-51DE-21BC90180035}"/>
              </a:ext>
            </a:extLst>
          </p:cNvPr>
          <p:cNvSpPr txBox="1"/>
          <p:nvPr/>
        </p:nvSpPr>
        <p:spPr>
          <a:xfrm>
            <a:off x="5669678" y="2967321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" panose="02020603050405020304" pitchFamily="18" charset="0"/>
                <a:cs typeface="Times" panose="02020603050405020304" pitchFamily="18" charset="0"/>
              </a:rPr>
              <a:t>Image Patching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1A42C1-567F-5827-9039-1D760949B573}"/>
              </a:ext>
            </a:extLst>
          </p:cNvPr>
          <p:cNvSpPr/>
          <p:nvPr/>
        </p:nvSpPr>
        <p:spPr>
          <a:xfrm>
            <a:off x="7640443" y="1509158"/>
            <a:ext cx="1206192" cy="7691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836A03-C0FB-011A-0435-12793D5A2D8C}"/>
              </a:ext>
            </a:extLst>
          </p:cNvPr>
          <p:cNvSpPr txBox="1"/>
          <p:nvPr/>
        </p:nvSpPr>
        <p:spPr>
          <a:xfrm>
            <a:off x="7467907" y="973468"/>
            <a:ext cx="1605951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Detected Image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A4C9D45-80B2-4C4D-3C62-F34A73C02135}"/>
              </a:ext>
            </a:extLst>
          </p:cNvPr>
          <p:cNvGrpSpPr/>
          <p:nvPr/>
        </p:nvGrpSpPr>
        <p:grpSpPr>
          <a:xfrm>
            <a:off x="7653779" y="1523904"/>
            <a:ext cx="603768" cy="551240"/>
            <a:chOff x="1117866" y="2530788"/>
            <a:chExt cx="1307162" cy="1135821"/>
          </a:xfrm>
          <a:solidFill>
            <a:srgbClr val="FD9491"/>
          </a:solidFill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635848B-B587-BF22-B881-9D2D4956CEF8}"/>
                </a:ext>
              </a:extLst>
            </p:cNvPr>
            <p:cNvSpPr/>
            <p:nvPr/>
          </p:nvSpPr>
          <p:spPr>
            <a:xfrm>
              <a:off x="1118910" y="2530788"/>
              <a:ext cx="720495" cy="777571"/>
            </a:xfrm>
            <a:prstGeom prst="rect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31534E2-4C16-FB57-06A6-9AD4F7453208}"/>
                </a:ext>
              </a:extLst>
            </p:cNvPr>
            <p:cNvSpPr/>
            <p:nvPr/>
          </p:nvSpPr>
          <p:spPr>
            <a:xfrm>
              <a:off x="1117866" y="3320438"/>
              <a:ext cx="427369" cy="346171"/>
            </a:xfrm>
            <a:prstGeom prst="rect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0D0A270-99D2-F44D-D5A8-08BA5FBFE0AE}"/>
                </a:ext>
              </a:extLst>
            </p:cNvPr>
            <p:cNvSpPr/>
            <p:nvPr/>
          </p:nvSpPr>
          <p:spPr>
            <a:xfrm>
              <a:off x="1834883" y="2905629"/>
              <a:ext cx="590145" cy="486688"/>
            </a:xfrm>
            <a:prstGeom prst="rect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D6C4FAA-B85D-9507-B461-9C30FCD8E1D2}"/>
                </a:ext>
              </a:extLst>
            </p:cNvPr>
            <p:cNvSpPr/>
            <p:nvPr/>
          </p:nvSpPr>
          <p:spPr>
            <a:xfrm>
              <a:off x="1848374" y="2530788"/>
              <a:ext cx="567282" cy="346171"/>
            </a:xfrm>
            <a:prstGeom prst="rect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C35E86A-1D17-6F5C-D045-11A053865C9C}"/>
              </a:ext>
            </a:extLst>
          </p:cNvPr>
          <p:cNvCxnSpPr>
            <a:cxnSpLocks/>
          </p:cNvCxnSpPr>
          <p:nvPr/>
        </p:nvCxnSpPr>
        <p:spPr>
          <a:xfrm>
            <a:off x="8270882" y="1512110"/>
            <a:ext cx="0" cy="766162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8C33045-7395-763F-C0E8-22DB01BED14C}"/>
              </a:ext>
            </a:extLst>
          </p:cNvPr>
          <p:cNvSpPr/>
          <p:nvPr/>
        </p:nvSpPr>
        <p:spPr>
          <a:xfrm>
            <a:off x="1630931" y="4736163"/>
            <a:ext cx="1201893" cy="747661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Detection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Network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8D9D51D-1880-DFDD-82C7-E20B21D367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362" r="21411"/>
          <a:stretch/>
        </p:blipFill>
        <p:spPr>
          <a:xfrm>
            <a:off x="441435" y="3663698"/>
            <a:ext cx="705011" cy="6639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81A823B-3AE8-EA9A-8346-2747EABE236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464" r="27474"/>
          <a:stretch/>
        </p:blipFill>
        <p:spPr>
          <a:xfrm>
            <a:off x="456149" y="4401648"/>
            <a:ext cx="675581" cy="66391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E23BC42-3C4F-50EE-7DD0-ACB171A0376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526" r="26591"/>
          <a:stretch/>
        </p:blipFill>
        <p:spPr>
          <a:xfrm>
            <a:off x="441435" y="5179953"/>
            <a:ext cx="707846" cy="66391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9594A00-5A23-5B77-FA6F-C83E1371B6A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053" r="30447"/>
          <a:stretch/>
        </p:blipFill>
        <p:spPr>
          <a:xfrm>
            <a:off x="430180" y="5961900"/>
            <a:ext cx="727517" cy="678489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6E8A50D-6B86-1825-6A8B-A5B3EBEC80AE}"/>
              </a:ext>
            </a:extLst>
          </p:cNvPr>
          <p:cNvCxnSpPr/>
          <p:nvPr/>
        </p:nvCxnSpPr>
        <p:spPr>
          <a:xfrm>
            <a:off x="1280160" y="5133252"/>
            <a:ext cx="252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16A7B06-6FC8-D55C-6DB9-EF7164A82FFB}"/>
              </a:ext>
            </a:extLst>
          </p:cNvPr>
          <p:cNvCxnSpPr/>
          <p:nvPr/>
        </p:nvCxnSpPr>
        <p:spPr>
          <a:xfrm>
            <a:off x="2950723" y="5133252"/>
            <a:ext cx="252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0C8CFA9-6C0E-2351-F13B-C7F5A7ED2955}"/>
              </a:ext>
            </a:extLst>
          </p:cNvPr>
          <p:cNvSpPr txBox="1"/>
          <p:nvPr/>
        </p:nvSpPr>
        <p:spPr>
          <a:xfrm>
            <a:off x="3250968" y="4925327"/>
            <a:ext cx="1019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Times" panose="02020603050405020304" pitchFamily="18" charset="0"/>
                <a:cs typeface="Times" panose="02020603050405020304" pitchFamily="18" charset="0"/>
              </a:rPr>
              <a:t>Result</a:t>
            </a:r>
            <a:endParaRPr lang="ko-KR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B72496C-4A1F-DE40-B544-C2C5F9087DF9}"/>
              </a:ext>
            </a:extLst>
          </p:cNvPr>
          <p:cNvCxnSpPr>
            <a:cxnSpLocks/>
          </p:cNvCxnSpPr>
          <p:nvPr/>
        </p:nvCxnSpPr>
        <p:spPr>
          <a:xfrm>
            <a:off x="4435311" y="3493639"/>
            <a:ext cx="0" cy="31592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0C3E66F-E85E-BF31-06B5-91F8BFD4E6BC}"/>
              </a:ext>
            </a:extLst>
          </p:cNvPr>
          <p:cNvSpPr/>
          <p:nvPr/>
        </p:nvSpPr>
        <p:spPr>
          <a:xfrm>
            <a:off x="203200" y="3493639"/>
            <a:ext cx="4067281" cy="315920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CD36613-0C7A-A375-662B-1DD09EB9A59A}"/>
              </a:ext>
            </a:extLst>
          </p:cNvPr>
          <p:cNvSpPr/>
          <p:nvPr/>
        </p:nvSpPr>
        <p:spPr>
          <a:xfrm>
            <a:off x="4572000" y="3481188"/>
            <a:ext cx="4067281" cy="315920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0C95CB-686F-350F-E89B-8EF667B069A8}"/>
              </a:ext>
            </a:extLst>
          </p:cNvPr>
          <p:cNvSpPr txBox="1"/>
          <p:nvPr/>
        </p:nvSpPr>
        <p:spPr>
          <a:xfrm>
            <a:off x="261092" y="3586789"/>
            <a:ext cx="39172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" panose="02020603050405020304" pitchFamily="18" charset="0"/>
                <a:cs typeface="Times" panose="02020603050405020304" pitchFamily="18" charset="0"/>
              </a:rPr>
              <a:t>4 image YOLO execution</a:t>
            </a:r>
          </a:p>
          <a:p>
            <a:r>
              <a:rPr lang="en-US" altLang="ko-KR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dirty="0" err="1">
                <a:latin typeface="Times" panose="02020603050405020304" pitchFamily="18" charset="0"/>
                <a:cs typeface="Times" panose="02020603050405020304" pitchFamily="18" charset="0"/>
              </a:rPr>
              <a:t>img_width</a:t>
            </a:r>
            <a:r>
              <a:rPr lang="en-US" altLang="ko-KR" dirty="0">
                <a:latin typeface="Times" panose="02020603050405020304" pitchFamily="18" charset="0"/>
                <a:cs typeface="Times" panose="02020603050405020304" pitchFamily="18" charset="0"/>
              </a:rPr>
              <a:t> = 640</a:t>
            </a:r>
          </a:p>
          <a:p>
            <a:r>
              <a:rPr lang="en-US" altLang="ko-KR" dirty="0">
                <a:latin typeface="Times" panose="02020603050405020304" pitchFamily="18" charset="0"/>
                <a:cs typeface="Times" panose="02020603050405020304" pitchFamily="18" charset="0"/>
              </a:rPr>
              <a:t>	execution time = 16.84 </a:t>
            </a:r>
          </a:p>
          <a:p>
            <a:r>
              <a:rPr lang="en-US" altLang="ko-KR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</a:p>
          <a:p>
            <a:r>
              <a:rPr lang="en-US" altLang="ko-KR" dirty="0">
                <a:latin typeface="Times" panose="02020603050405020304" pitchFamily="18" charset="0"/>
                <a:cs typeface="Times" panose="02020603050405020304" pitchFamily="18" charset="0"/>
              </a:rPr>
              <a:t>	4 images execution time </a:t>
            </a:r>
          </a:p>
          <a:p>
            <a:r>
              <a:rPr lang="en-US" altLang="ko-KR" dirty="0">
                <a:latin typeface="Times" panose="02020603050405020304" pitchFamily="18" charset="0"/>
                <a:cs typeface="Times" panose="02020603050405020304" pitchFamily="18" charset="0"/>
              </a:rPr>
              <a:t>	= 16.84 * 4 	</a:t>
            </a:r>
          </a:p>
          <a:p>
            <a:r>
              <a:rPr lang="en-US" altLang="ko-KR" dirty="0">
                <a:latin typeface="Times" panose="02020603050405020304" pitchFamily="18" charset="0"/>
                <a:cs typeface="Times" panose="02020603050405020304" pitchFamily="18" charset="0"/>
              </a:rPr>
              <a:t>	= </a:t>
            </a:r>
            <a:r>
              <a:rPr lang="en-US" altLang="ko-KR" b="1" dirty="0">
                <a:latin typeface="Times" panose="02020603050405020304" pitchFamily="18" charset="0"/>
                <a:cs typeface="Times" panose="02020603050405020304" pitchFamily="18" charset="0"/>
              </a:rPr>
              <a:t>67.36</a:t>
            </a:r>
            <a:r>
              <a:rPr lang="en-US" altLang="ko-KR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ko-KR" b="1" dirty="0" err="1">
                <a:latin typeface="Times" panose="02020603050405020304" pitchFamily="18" charset="0"/>
                <a:cs typeface="Times" panose="02020603050405020304" pitchFamily="18" charset="0"/>
              </a:rPr>
              <a:t>ms</a:t>
            </a:r>
            <a:r>
              <a:rPr lang="en-US" altLang="ko-KR" b="1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CD010A-878A-8C03-5456-18B59B3156BD}"/>
              </a:ext>
            </a:extLst>
          </p:cNvPr>
          <p:cNvSpPr txBox="1"/>
          <p:nvPr/>
        </p:nvSpPr>
        <p:spPr>
          <a:xfrm>
            <a:off x="4697176" y="3568837"/>
            <a:ext cx="38118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" panose="02020603050405020304" pitchFamily="18" charset="0"/>
                <a:cs typeface="Times" panose="02020603050405020304" pitchFamily="18" charset="0"/>
              </a:rPr>
              <a:t>1 merged YOLO execution</a:t>
            </a:r>
          </a:p>
          <a:p>
            <a:r>
              <a:rPr lang="en-US" altLang="ko-KR" dirty="0">
                <a:latin typeface="Times" panose="02020603050405020304" pitchFamily="18" charset="0"/>
                <a:cs typeface="Times" panose="02020603050405020304" pitchFamily="18" charset="0"/>
              </a:rPr>
              <a:t>	execution time &lt; </a:t>
            </a:r>
            <a:r>
              <a:rPr lang="en-US" altLang="ko-KR" b="1" dirty="0">
                <a:latin typeface="Times" panose="02020603050405020304" pitchFamily="18" charset="0"/>
                <a:cs typeface="Times" panose="02020603050405020304" pitchFamily="18" charset="0"/>
              </a:rPr>
              <a:t>50.52 </a:t>
            </a:r>
            <a:r>
              <a:rPr lang="en-US" altLang="ko-KR" b="1" dirty="0" err="1">
                <a:latin typeface="Times" panose="02020603050405020304" pitchFamily="18" charset="0"/>
                <a:cs typeface="Times" panose="02020603050405020304" pitchFamily="18" charset="0"/>
              </a:rPr>
              <a:t>ms</a:t>
            </a:r>
            <a:endParaRPr lang="en-US" altLang="ko-KR" b="1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/>
            <a:endParaRPr lang="en-US" altLang="ko-KR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" panose="02020603050405020304" pitchFamily="18" charset="0"/>
                <a:cs typeface="Times" panose="02020603050405020304" pitchFamily="18" charset="0"/>
              </a:rPr>
              <a:t>1 patched YOLO execution</a:t>
            </a:r>
          </a:p>
          <a:p>
            <a:pPr lvl="1"/>
            <a:r>
              <a:rPr lang="en-US" altLang="ko-KR" dirty="0" err="1">
                <a:latin typeface="Times" panose="02020603050405020304" pitchFamily="18" charset="0"/>
                <a:cs typeface="Times" panose="02020603050405020304" pitchFamily="18" charset="0"/>
              </a:rPr>
              <a:t>img_width</a:t>
            </a:r>
            <a:r>
              <a:rPr lang="en-US" altLang="ko-KR" dirty="0">
                <a:latin typeface="Times" panose="02020603050405020304" pitchFamily="18" charset="0"/>
                <a:cs typeface="Times" panose="02020603050405020304" pitchFamily="18" charset="0"/>
              </a:rPr>
              <a:t> = 640</a:t>
            </a:r>
          </a:p>
          <a:p>
            <a:pPr lvl="1"/>
            <a:r>
              <a:rPr lang="en-US" altLang="ko-KR" dirty="0">
                <a:latin typeface="Times" panose="02020603050405020304" pitchFamily="18" charset="0"/>
                <a:cs typeface="Times" panose="02020603050405020304" pitchFamily="18" charset="0"/>
              </a:rPr>
              <a:t>execution time = </a:t>
            </a:r>
            <a:r>
              <a:rPr lang="en-US" altLang="ko-KR" b="1" dirty="0">
                <a:latin typeface="Times" panose="02020603050405020304" pitchFamily="18" charset="0"/>
                <a:cs typeface="Times" panose="02020603050405020304" pitchFamily="18" charset="0"/>
              </a:rPr>
              <a:t>16.84 </a:t>
            </a:r>
            <a:r>
              <a:rPr lang="en-US" altLang="ko-KR" b="1" dirty="0" err="1">
                <a:latin typeface="Times" panose="02020603050405020304" pitchFamily="18" charset="0"/>
                <a:cs typeface="Times" panose="02020603050405020304" pitchFamily="18" charset="0"/>
              </a:rPr>
              <a:t>ms</a:t>
            </a:r>
            <a:endParaRPr lang="en-US" altLang="ko-KR" b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20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 err="1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RoI</a:t>
            </a:r>
            <a:r>
              <a:rPr lang="en-US" altLang="ko-KR" sz="3600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Extraction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12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1108710"/>
            <a:ext cx="8900541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Extraction Method</a:t>
            </a:r>
          </a:p>
        </p:txBody>
      </p: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464B064E-FCEF-FE4A-C236-81F56FE49C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3485276"/>
              </p:ext>
            </p:extLst>
          </p:nvPr>
        </p:nvGraphicFramePr>
        <p:xfrm>
          <a:off x="137714" y="1929801"/>
          <a:ext cx="8648700" cy="4316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45DB32E1-BA9B-5E99-EEDB-C305B779CFD1}"/>
              </a:ext>
            </a:extLst>
          </p:cNvPr>
          <p:cNvSpPr/>
          <p:nvPr/>
        </p:nvSpPr>
        <p:spPr>
          <a:xfrm>
            <a:off x="2762356" y="2906444"/>
            <a:ext cx="5905540" cy="297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059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FAFD7BE-CE0F-8909-ED41-0517540B2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75" y="1796867"/>
            <a:ext cx="7572539" cy="427402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 err="1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RoI</a:t>
            </a:r>
            <a:r>
              <a:rPr lang="en-US" altLang="ko-KR" sz="3600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Extraction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49371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13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1108710"/>
            <a:ext cx="8900541" cy="579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Localization accuracy impact on image resizing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2C89A47-541A-8D14-365E-CB0FE034CA65}"/>
              </a:ext>
            </a:extLst>
          </p:cNvPr>
          <p:cNvSpPr/>
          <p:nvPr/>
        </p:nvSpPr>
        <p:spPr>
          <a:xfrm>
            <a:off x="2700169" y="2119256"/>
            <a:ext cx="3173506" cy="39847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F069E32-2D06-23FF-4552-33DC39F8D181}"/>
              </a:ext>
            </a:extLst>
          </p:cNvPr>
          <p:cNvCxnSpPr>
            <a:cxnSpLocks/>
          </p:cNvCxnSpPr>
          <p:nvPr/>
        </p:nvCxnSpPr>
        <p:spPr>
          <a:xfrm>
            <a:off x="2844359" y="2484174"/>
            <a:ext cx="0" cy="42039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0D88486-B7D4-CF20-7175-EB3984416BAD}"/>
              </a:ext>
            </a:extLst>
          </p:cNvPr>
          <p:cNvCxnSpPr>
            <a:cxnSpLocks/>
          </p:cNvCxnSpPr>
          <p:nvPr/>
        </p:nvCxnSpPr>
        <p:spPr>
          <a:xfrm>
            <a:off x="2846601" y="2904565"/>
            <a:ext cx="2839431" cy="429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6E4487B-6903-0427-6A60-A60140F87A4D}"/>
              </a:ext>
            </a:extLst>
          </p:cNvPr>
          <p:cNvSpPr txBox="1"/>
          <p:nvPr/>
        </p:nvSpPr>
        <p:spPr>
          <a:xfrm>
            <a:off x="2846601" y="2982470"/>
            <a:ext cx="28114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 than 10 </a:t>
            </a:r>
            <a:r>
              <a:rPr lang="en-US" altLang="ko-KR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en-US" altLang="ko-K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</a:t>
            </a:r>
          </a:p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49.96 </a:t>
            </a:r>
            <a:r>
              <a:rPr lang="en-US" altLang="ko-K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20.79 </a:t>
            </a:r>
            <a:r>
              <a:rPr lang="en-US" altLang="ko-K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29.17ms  </a:t>
            </a:r>
            <a:endParaRPr lang="ko-KR" alt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6A145D-4ECE-DBB3-2D31-688DD635DA65}"/>
              </a:ext>
            </a:extLst>
          </p:cNvPr>
          <p:cNvSpPr txBox="1"/>
          <p:nvPr/>
        </p:nvSpPr>
        <p:spPr>
          <a:xfrm>
            <a:off x="444087" y="6302630"/>
            <a:ext cx="7982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" panose="02020603050405020304" pitchFamily="18" charset="0"/>
                <a:cs typeface="Times" panose="02020603050405020304" pitchFamily="18" charset="0"/>
              </a:rPr>
              <a:t>51ms of time allows to execute a single YOLO at image width 960 in whole size. </a:t>
            </a:r>
            <a:endParaRPr lang="en-US" altLang="ko-KR" b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2" name="십자형 21">
            <a:extLst>
              <a:ext uri="{FF2B5EF4-FFF2-40B4-BE49-F238E27FC236}">
                <a16:creationId xmlns:a16="http://schemas.microsoft.com/office/drawing/2014/main" id="{B9114ABE-FA62-833B-117D-84222AA15A38}"/>
              </a:ext>
            </a:extLst>
          </p:cNvPr>
          <p:cNvSpPr/>
          <p:nvPr/>
        </p:nvSpPr>
        <p:spPr>
          <a:xfrm rot="1219687">
            <a:off x="3594996" y="2508366"/>
            <a:ext cx="105209" cy="105770"/>
          </a:xfrm>
          <a:prstGeom prst="plus">
            <a:avLst>
              <a:gd name="adj" fmla="val 50000"/>
            </a:avLst>
          </a:prstGeom>
          <a:solidFill>
            <a:schemeClr val="accent4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43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Image patching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14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2" y="1108710"/>
            <a:ext cx="7827818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the observation, calculating only important instances(</a:t>
            </a:r>
            <a:r>
              <a:rPr lang="en-US" altLang="ko-K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RoIs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will help </a:t>
            </a:r>
            <a:r>
              <a:rPr lang="en-US" altLang="ko-KR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lower computation. 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D705581-278A-7699-200D-2E4E29F3EB1A}"/>
              </a:ext>
            </a:extLst>
          </p:cNvPr>
          <p:cNvGrpSpPr/>
          <p:nvPr/>
        </p:nvGrpSpPr>
        <p:grpSpPr>
          <a:xfrm>
            <a:off x="4142934" y="3451339"/>
            <a:ext cx="2192702" cy="1348812"/>
            <a:chOff x="759409" y="2260194"/>
            <a:chExt cx="2985239" cy="168925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E6A11EC-9EAB-A544-BDF9-7A9AC5203E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733" t="29742"/>
            <a:stretch/>
          </p:blipFill>
          <p:spPr>
            <a:xfrm>
              <a:off x="759409" y="2260194"/>
              <a:ext cx="2985239" cy="1673002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16D8890-FCA8-001E-35F2-BF72F3D9F588}"/>
                </a:ext>
              </a:extLst>
            </p:cNvPr>
            <p:cNvSpPr/>
            <p:nvPr/>
          </p:nvSpPr>
          <p:spPr>
            <a:xfrm>
              <a:off x="1891457" y="3171876"/>
              <a:ext cx="720495" cy="77757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1DF2CDE-02B1-3CF8-D22D-EF69355D3A1F}"/>
                </a:ext>
              </a:extLst>
            </p:cNvPr>
            <p:cNvSpPr/>
            <p:nvPr/>
          </p:nvSpPr>
          <p:spPr>
            <a:xfrm>
              <a:off x="1525696" y="2923609"/>
              <a:ext cx="427369" cy="34617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9F51FD4-8518-AFB7-7C39-D8332AB8C674}"/>
                </a:ext>
              </a:extLst>
            </p:cNvPr>
            <p:cNvSpPr/>
            <p:nvPr/>
          </p:nvSpPr>
          <p:spPr>
            <a:xfrm>
              <a:off x="2977714" y="3171875"/>
              <a:ext cx="590144" cy="48668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4043AFD-AFC9-DB80-E23E-3247AC4483E2}"/>
                </a:ext>
              </a:extLst>
            </p:cNvPr>
            <p:cNvSpPr/>
            <p:nvPr/>
          </p:nvSpPr>
          <p:spPr>
            <a:xfrm>
              <a:off x="2044669" y="2825704"/>
              <a:ext cx="567283" cy="34617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4325BEBA-1A7C-63BB-C721-7A4AB5EEA6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33" t="29742"/>
          <a:stretch/>
        </p:blipFill>
        <p:spPr>
          <a:xfrm>
            <a:off x="526594" y="3281751"/>
            <a:ext cx="3011979" cy="1687988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C25A63B8-EE53-E03D-2B4D-EB05359598D9}"/>
              </a:ext>
            </a:extLst>
          </p:cNvPr>
          <p:cNvGrpSpPr/>
          <p:nvPr/>
        </p:nvGrpSpPr>
        <p:grpSpPr>
          <a:xfrm>
            <a:off x="6945080" y="3539339"/>
            <a:ext cx="1383487" cy="1168162"/>
            <a:chOff x="3490740" y="4470400"/>
            <a:chExt cx="1287780" cy="1123951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2B64434-D3E1-7758-D6FF-E2C3A7D766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5205" t="67345" r="33492" b="1"/>
            <a:stretch/>
          </p:blipFill>
          <p:spPr>
            <a:xfrm>
              <a:off x="3490741" y="4470400"/>
              <a:ext cx="720495" cy="777571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ECA4A3B-15F6-5EBA-81EE-57F8120FB6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323" t="67346" r="5904" b="11454"/>
            <a:stretch/>
          </p:blipFill>
          <p:spPr>
            <a:xfrm>
              <a:off x="4211237" y="4477610"/>
              <a:ext cx="567283" cy="504824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43ABA00-002F-0117-F534-DB34BE563D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745" t="53149" r="33482" b="32996"/>
            <a:stretch/>
          </p:blipFill>
          <p:spPr>
            <a:xfrm>
              <a:off x="4211237" y="4930122"/>
              <a:ext cx="567283" cy="317849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5E42F53-FD3D-2DC5-921C-C1828FF818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272" t="57261" r="52974" b="28202"/>
            <a:stretch/>
          </p:blipFill>
          <p:spPr>
            <a:xfrm>
              <a:off x="3490740" y="5247971"/>
              <a:ext cx="431348" cy="346171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2E8DCDD-0389-6467-3686-AEB3E6D7885A}"/>
                </a:ext>
              </a:extLst>
            </p:cNvPr>
            <p:cNvSpPr/>
            <p:nvPr/>
          </p:nvSpPr>
          <p:spPr>
            <a:xfrm>
              <a:off x="3490743" y="4470400"/>
              <a:ext cx="1287777" cy="112395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55ACF39-913D-5CB9-E71A-548CCF7AB3F9}"/>
              </a:ext>
            </a:extLst>
          </p:cNvPr>
          <p:cNvSpPr txBox="1"/>
          <p:nvPr/>
        </p:nvSpPr>
        <p:spPr>
          <a:xfrm>
            <a:off x="6812236" y="2666165"/>
            <a:ext cx="1805169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Patched Image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E43F31-3D55-3B72-3C71-F8376D9B39CB}"/>
              </a:ext>
            </a:extLst>
          </p:cNvPr>
          <p:cNvSpPr txBox="1"/>
          <p:nvPr/>
        </p:nvSpPr>
        <p:spPr>
          <a:xfrm>
            <a:off x="754184" y="2609827"/>
            <a:ext cx="2556798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Input Image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CD6A4A-0D80-AE79-4731-D9710494663A}"/>
              </a:ext>
            </a:extLst>
          </p:cNvPr>
          <p:cNvSpPr txBox="1"/>
          <p:nvPr/>
        </p:nvSpPr>
        <p:spPr>
          <a:xfrm>
            <a:off x="4142934" y="2666165"/>
            <a:ext cx="2117687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Extraction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58F346-7E0C-42F3-9402-D89E1AD89B89}"/>
              </a:ext>
            </a:extLst>
          </p:cNvPr>
          <p:cNvSpPr txBox="1"/>
          <p:nvPr/>
        </p:nvSpPr>
        <p:spPr>
          <a:xfrm>
            <a:off x="121729" y="5820252"/>
            <a:ext cx="8900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Times" panose="02020603050405020304" pitchFamily="18" charset="0"/>
                <a:cs typeface="Times" panose="02020603050405020304" pitchFamily="18" charset="0"/>
              </a:rPr>
              <a:t>Q2. How does Image Patching impact </a:t>
            </a:r>
            <a:r>
              <a:rPr lang="en-US" altLang="ko-KR" sz="2400" b="1" dirty="0">
                <a:solidFill>
                  <a:schemeClr val="accent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detection accuracy</a:t>
            </a:r>
            <a:r>
              <a:rPr lang="en-US" altLang="ko-KR" sz="2400" dirty="0">
                <a:latin typeface="Times" panose="02020603050405020304" pitchFamily="18" charset="0"/>
                <a:cs typeface="Times" panose="02020603050405020304" pitchFamily="18" charset="0"/>
              </a:rPr>
              <a:t>?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C0ADB5-6E86-088E-09E6-C59D29BC273D}"/>
              </a:ext>
            </a:extLst>
          </p:cNvPr>
          <p:cNvSpPr txBox="1"/>
          <p:nvPr/>
        </p:nvSpPr>
        <p:spPr>
          <a:xfrm>
            <a:off x="96981" y="5358370"/>
            <a:ext cx="8900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Times" panose="02020603050405020304" pitchFamily="18" charset="0"/>
                <a:cs typeface="Times" panose="02020603050405020304" pitchFamily="18" charset="0"/>
              </a:rPr>
              <a:t>Q1. How to extract Region of Interest? </a:t>
            </a:r>
          </a:p>
        </p:txBody>
      </p:sp>
    </p:spTree>
    <p:extLst>
      <p:ext uri="{BB962C8B-B14F-4D97-AF65-F5344CB8AC3E}">
        <p14:creationId xmlns:p14="http://schemas.microsoft.com/office/powerpoint/2010/main" val="43380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Accuracy of Image patching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674999" y="6503467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15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14360" y="979010"/>
            <a:ext cx="8900541" cy="1514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Setup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of image patching compared to vanilla YOLO with </a:t>
            </a:r>
            <a:r>
              <a:rPr lang="en-US" altLang="ko-KR" sz="20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equivalent total execution time of 47ms</a:t>
            </a:r>
            <a:endParaRPr lang="en-US" altLang="ko-K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0571054-F1AA-2E2D-A96F-5A8331ECA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2380" y="3237421"/>
            <a:ext cx="4895078" cy="29453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76F802-1CAF-2FCC-2100-76BB6DAA4AD0}"/>
              </a:ext>
            </a:extLst>
          </p:cNvPr>
          <p:cNvSpPr txBox="1"/>
          <p:nvPr/>
        </p:nvSpPr>
        <p:spPr>
          <a:xfrm>
            <a:off x="1114735" y="2571122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" panose="02020603050405020304" pitchFamily="18" charset="0"/>
                <a:cs typeface="Times" panose="02020603050405020304" pitchFamily="18" charset="0"/>
              </a:rPr>
              <a:t>Vanilla YOLO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65C934-E0DF-022E-DA71-F1C16B60961C}"/>
              </a:ext>
            </a:extLst>
          </p:cNvPr>
          <p:cNvSpPr txBox="1"/>
          <p:nvPr/>
        </p:nvSpPr>
        <p:spPr>
          <a:xfrm>
            <a:off x="5659921" y="2519163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" panose="02020603050405020304" pitchFamily="18" charset="0"/>
                <a:cs typeface="Times" panose="02020603050405020304" pitchFamily="18" charset="0"/>
              </a:rPr>
              <a:t>Image Patching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4B148C3-3B1D-8B43-B674-9CD992BCA40B}"/>
              </a:ext>
            </a:extLst>
          </p:cNvPr>
          <p:cNvSpPr/>
          <p:nvPr/>
        </p:nvSpPr>
        <p:spPr>
          <a:xfrm>
            <a:off x="1552996" y="4309887"/>
            <a:ext cx="1206279" cy="595632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Detection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Network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02538C6-E7AE-E1AE-6C71-EAEC18C7D2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362" r="21411"/>
          <a:stretch/>
        </p:blipFill>
        <p:spPr>
          <a:xfrm>
            <a:off x="363500" y="3237421"/>
            <a:ext cx="705011" cy="66391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103C1E4-B215-064B-F52E-2964312C57B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464" r="27474"/>
          <a:stretch/>
        </p:blipFill>
        <p:spPr>
          <a:xfrm>
            <a:off x="378214" y="3975371"/>
            <a:ext cx="675581" cy="6639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52DE4E1-F9A6-146E-EC7E-48F5400922A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526" r="26591"/>
          <a:stretch/>
        </p:blipFill>
        <p:spPr>
          <a:xfrm>
            <a:off x="363500" y="4753676"/>
            <a:ext cx="707846" cy="66391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6217463-92F1-DF3D-2EC3-2BA14D5A816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053" r="30447"/>
          <a:stretch/>
        </p:blipFill>
        <p:spPr>
          <a:xfrm>
            <a:off x="352245" y="5535623"/>
            <a:ext cx="727517" cy="678489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4662EF7-3A8B-6CF5-F8E1-AF42032136F0}"/>
              </a:ext>
            </a:extLst>
          </p:cNvPr>
          <p:cNvCxnSpPr/>
          <p:nvPr/>
        </p:nvCxnSpPr>
        <p:spPr>
          <a:xfrm>
            <a:off x="1202225" y="4706975"/>
            <a:ext cx="252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5DA414B-ABFF-BBD8-0EBA-7554971E3588}"/>
              </a:ext>
            </a:extLst>
          </p:cNvPr>
          <p:cNvCxnSpPr/>
          <p:nvPr/>
        </p:nvCxnSpPr>
        <p:spPr>
          <a:xfrm>
            <a:off x="2872788" y="4706975"/>
            <a:ext cx="252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2D773CE-3A31-45AD-0D7F-0292747F06C0}"/>
              </a:ext>
            </a:extLst>
          </p:cNvPr>
          <p:cNvSpPr txBox="1"/>
          <p:nvPr/>
        </p:nvSpPr>
        <p:spPr>
          <a:xfrm>
            <a:off x="3032826" y="4499050"/>
            <a:ext cx="1019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Times" panose="02020603050405020304" pitchFamily="18" charset="0"/>
                <a:cs typeface="Times" panose="02020603050405020304" pitchFamily="18" charset="0"/>
              </a:rPr>
              <a:t>Result</a:t>
            </a:r>
            <a:endParaRPr lang="ko-KR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6C74E5D-2268-6461-053B-C774655AC550}"/>
              </a:ext>
            </a:extLst>
          </p:cNvPr>
          <p:cNvCxnSpPr>
            <a:cxnSpLocks/>
          </p:cNvCxnSpPr>
          <p:nvPr/>
        </p:nvCxnSpPr>
        <p:spPr>
          <a:xfrm>
            <a:off x="4052342" y="3028102"/>
            <a:ext cx="0" cy="31592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17BA495-1D91-9F39-A120-9468AB89F48C}"/>
              </a:ext>
            </a:extLst>
          </p:cNvPr>
          <p:cNvSpPr txBox="1"/>
          <p:nvPr/>
        </p:nvSpPr>
        <p:spPr>
          <a:xfrm>
            <a:off x="-127347" y="6269931"/>
            <a:ext cx="254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" panose="02020603050405020304" pitchFamily="18" charset="0"/>
                <a:cs typeface="Times" panose="02020603050405020304" pitchFamily="18" charset="0"/>
              </a:rPr>
              <a:t>Image width  = 1408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F07AB9-B97B-715B-3900-5D7AB91213A0}"/>
              </a:ext>
            </a:extLst>
          </p:cNvPr>
          <p:cNvSpPr txBox="1"/>
          <p:nvPr/>
        </p:nvSpPr>
        <p:spPr>
          <a:xfrm>
            <a:off x="3817015" y="6217188"/>
            <a:ext cx="254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" panose="02020603050405020304" pitchFamily="18" charset="0"/>
                <a:cs typeface="Times" panose="02020603050405020304" pitchFamily="18" charset="0"/>
              </a:rPr>
              <a:t>Image width  = 832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103197-CFF1-BAE9-F92E-22B908B3EDD9}"/>
              </a:ext>
            </a:extLst>
          </p:cNvPr>
          <p:cNvSpPr txBox="1"/>
          <p:nvPr/>
        </p:nvSpPr>
        <p:spPr>
          <a:xfrm>
            <a:off x="5426677" y="4522309"/>
            <a:ext cx="254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" panose="02020603050405020304" pitchFamily="18" charset="0"/>
                <a:cs typeface="Times" panose="02020603050405020304" pitchFamily="18" charset="0"/>
              </a:rPr>
              <a:t>Image width  = 1024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2E8DA2-6384-242C-4210-7B0C6ED7F287}"/>
              </a:ext>
            </a:extLst>
          </p:cNvPr>
          <p:cNvSpPr txBox="1"/>
          <p:nvPr/>
        </p:nvSpPr>
        <p:spPr>
          <a:xfrm>
            <a:off x="5449355" y="5545250"/>
            <a:ext cx="3418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Average 20.01% </a:t>
            </a:r>
            <a:r>
              <a:rPr lang="en-US" altLang="ko-KR" dirty="0">
                <a:latin typeface="Times" panose="02020603050405020304" pitchFamily="18" charset="0"/>
                <a:cs typeface="Times" panose="02020603050405020304" pitchFamily="18" charset="0"/>
              </a:rPr>
              <a:t>of </a:t>
            </a:r>
            <a:r>
              <a:rPr lang="en-US" altLang="ko-KR" dirty="0" err="1">
                <a:latin typeface="Times" panose="02020603050405020304" pitchFamily="18" charset="0"/>
                <a:cs typeface="Times" panose="02020603050405020304" pitchFamily="18" charset="0"/>
              </a:rPr>
              <a:t>mAP</a:t>
            </a:r>
            <a:r>
              <a:rPr lang="en-US" altLang="ko-KR" dirty="0">
                <a:latin typeface="Times" panose="02020603050405020304" pitchFamily="18" charset="0"/>
                <a:cs typeface="Times" panose="02020603050405020304" pitchFamily="18" charset="0"/>
              </a:rPr>
              <a:t> loss </a:t>
            </a:r>
          </a:p>
        </p:txBody>
      </p:sp>
    </p:spTree>
    <p:extLst>
      <p:ext uri="{BB962C8B-B14F-4D97-AF65-F5344CB8AC3E}">
        <p14:creationId xmlns:p14="http://schemas.microsoft.com/office/powerpoint/2010/main" val="405374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Accuracy of Image patching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16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1093958"/>
            <a:ext cx="8900541" cy="1514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Cause of Accuracy loss in patching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all objects fit in the static image frame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Inaccurate </a:t>
            </a:r>
            <a:r>
              <a:rPr lang="en-US" altLang="ko-K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cropping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BCA08CF-53E2-D4AB-FE6E-B7B3641A3F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81" b="8889"/>
          <a:stretch/>
        </p:blipFill>
        <p:spPr>
          <a:xfrm>
            <a:off x="5755085" y="1281699"/>
            <a:ext cx="3159816" cy="36665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D4B0CB-F776-44A5-E8EB-882D6ECA2CD3}"/>
              </a:ext>
            </a:extLst>
          </p:cNvPr>
          <p:cNvSpPr txBox="1"/>
          <p:nvPr/>
        </p:nvSpPr>
        <p:spPr>
          <a:xfrm>
            <a:off x="96980" y="3327651"/>
            <a:ext cx="8900541" cy="2489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Times" panose="02020603050405020304" pitchFamily="18" charset="0"/>
                <a:cs typeface="Times" panose="02020603050405020304" pitchFamily="18" charset="0"/>
              </a:rPr>
              <a:t>To compensate accuracy loss </a:t>
            </a:r>
            <a:r>
              <a:rPr lang="en-US" altLang="ko-KR" sz="2800" dirty="0">
                <a:latin typeface="Times" panose="02020603050405020304" pitchFamily="18" charset="0"/>
                <a:cs typeface="Times" panose="02020603050405020304" pitchFamily="18" charset="0"/>
              </a:rPr>
              <a:t>,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2000" dirty="0">
                <a:latin typeface="Times" panose="02020603050405020304" pitchFamily="18" charset="0"/>
                <a:cs typeface="Times" panose="02020603050405020304" pitchFamily="18" charset="0"/>
              </a:rPr>
              <a:t>Object Packing Algorithm </a:t>
            </a:r>
          </a:p>
          <a:p>
            <a:pPr marL="800100" lvl="1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2000" dirty="0">
                <a:latin typeface="Times" panose="02020603050405020304" pitchFamily="18" charset="0"/>
                <a:cs typeface="Times" panose="02020603050405020304" pitchFamily="18" charset="0"/>
              </a:rPr>
              <a:t>Object Padding 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2000" dirty="0">
                <a:latin typeface="Times" panose="02020603050405020304" pitchFamily="18" charset="0"/>
                <a:cs typeface="Times" panose="02020603050405020304" pitchFamily="18" charset="0"/>
              </a:rPr>
              <a:t>Small object Increment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" panose="02020603050405020304" pitchFamily="18" charset="0"/>
                <a:cs typeface="Times" panose="02020603050405020304" pitchFamily="18" charset="0"/>
              </a:rPr>
              <a:t>Assumption : Increasing small sized objects will help increase detection accuracy.</a:t>
            </a:r>
          </a:p>
        </p:txBody>
      </p:sp>
    </p:spTree>
    <p:extLst>
      <p:ext uri="{BB962C8B-B14F-4D97-AF65-F5344CB8AC3E}">
        <p14:creationId xmlns:p14="http://schemas.microsoft.com/office/powerpoint/2010/main" val="175643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Accuracy of Image patching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17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FD38365-3E8F-9950-B286-11A2C3A35B57}"/>
                  </a:ext>
                </a:extLst>
              </p:cNvPr>
              <p:cNvSpPr txBox="1"/>
              <p:nvPr/>
            </p:nvSpPr>
            <p:spPr>
              <a:xfrm>
                <a:off x="96981" y="999558"/>
                <a:ext cx="8900541" cy="1975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ko-K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RoI size distribution 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62.7% of the </a:t>
                </a:r>
                <a:r>
                  <a:rPr lang="en-US" altLang="ko-KR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RoI</a:t>
                </a:r>
                <a:r>
                  <a:rPr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distributed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32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128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>
                    <a:latin typeface="Times New Roman" panose="02020603050405020304" pitchFamily="18" charset="0"/>
                  </a:rPr>
                  <a:t>.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Range of  “small object”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Will increasing small instances help compensate accuracy?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FD38365-3E8F-9950-B286-11A2C3A35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1" y="999558"/>
                <a:ext cx="8900541" cy="1975990"/>
              </a:xfrm>
              <a:prstGeom prst="rect">
                <a:avLst/>
              </a:prstGeom>
              <a:blipFill>
                <a:blip r:embed="rId4"/>
                <a:stretch>
                  <a:fillRect l="-959" b="-46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E7F4FF-C45C-56FD-98F3-DBEAF9EAE73F}"/>
                  </a:ext>
                </a:extLst>
              </p:cNvPr>
              <p:cNvSpPr txBox="1"/>
              <p:nvPr/>
            </p:nvSpPr>
            <p:spPr>
              <a:xfrm>
                <a:off x="623483" y="7052153"/>
                <a:ext cx="432935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0-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  <m:t>32</m:t>
                        </m:r>
                      </m:e>
                      <m:sup>
                        <m: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1200" dirty="0"/>
                  <a:t>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32</m:t>
                        </m:r>
                      </m:e>
                      <m:sup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ko-KR" sz="1200" dirty="0"/>
                      <m:t>−</m:t>
                    </m:r>
                    <m:sSup>
                      <m:sSupPr>
                        <m:ctrlPr>
                          <a:rPr lang="en-US" altLang="ko-KR" sz="1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  <m:t>64</m:t>
                        </m:r>
                      </m:e>
                      <m:sup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200" dirty="0"/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  <m:t>64</m:t>
                        </m:r>
                      </m:e>
                      <m:sup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ko-KR" sz="1200" dirty="0"/>
                      <m:t>−</m:t>
                    </m:r>
                    <m:sSup>
                      <m:sSupPr>
                        <m:ctrlPr>
                          <a:rPr lang="en-US" altLang="ko-KR" sz="1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  <m:t>128</m:t>
                        </m:r>
                      </m:e>
                      <m:sup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200" dirty="0"/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  <m:t>128</m:t>
                        </m:r>
                      </m:e>
                      <m:sup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ko-KR" sz="1200" dirty="0"/>
                      <m:t>−</m:t>
                    </m:r>
                    <m:sSup>
                      <m:sSupPr>
                        <m:ctrlPr>
                          <a:rPr lang="en-US" altLang="ko-KR" sz="1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  <m:t>256</m:t>
                        </m:r>
                      </m:e>
                      <m:sup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2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200" b="0" i="0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1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  <m:t>256</m:t>
                        </m:r>
                      </m:e>
                      <m:sup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ko-KR" sz="1200" dirty="0"/>
                      <m:t>−</m:t>
                    </m:r>
                    <m:sSup>
                      <m:sSupPr>
                        <m:ctrlPr>
                          <a:rPr lang="en-US" altLang="ko-KR" sz="1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  <m:t>512</m:t>
                        </m:r>
                      </m:e>
                      <m:sup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1200" b="0" i="1" dirty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altLang="ko-KR" sz="1200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200" dirty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altLang="ko-KR" sz="1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  <m:t>512</m:t>
                        </m:r>
                      </m:e>
                      <m:sup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E7F4FF-C45C-56FD-98F3-DBEAF9EAE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83" y="7052153"/>
                <a:ext cx="4329359" cy="276999"/>
              </a:xfrm>
              <a:prstGeom prst="rect">
                <a:avLst/>
              </a:prstGeom>
              <a:blipFill>
                <a:blip r:embed="rId5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그림 13">
            <a:extLst>
              <a:ext uri="{FF2B5EF4-FFF2-40B4-BE49-F238E27FC236}">
                <a16:creationId xmlns:a16="http://schemas.microsoft.com/office/drawing/2014/main" id="{15E6EDA5-46AD-09B8-5A13-31C007E9DF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9034" y="3068887"/>
            <a:ext cx="4745931" cy="322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948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Accuracy of Image patching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18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14360" y="1015480"/>
            <a:ext cx="8900541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with increased small object size </a:t>
            </a:r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85EC98BD-9E54-0794-FB2B-21B6A2CC48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7404638"/>
              </p:ext>
            </p:extLst>
          </p:nvPr>
        </p:nvGraphicFramePr>
        <p:xfrm>
          <a:off x="1518503" y="1850288"/>
          <a:ext cx="5479198" cy="38354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BA21B07-60EF-9144-B1AB-74B40106ECD5}"/>
              </a:ext>
            </a:extLst>
          </p:cNvPr>
          <p:cNvCxnSpPr/>
          <p:nvPr/>
        </p:nvCxnSpPr>
        <p:spPr>
          <a:xfrm>
            <a:off x="1352857" y="3015465"/>
            <a:ext cx="650363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3F11F8-C02A-D860-040F-E35D531705FB}"/>
                  </a:ext>
                </a:extLst>
              </p:cNvPr>
              <p:cNvSpPr txBox="1"/>
              <p:nvPr/>
            </p:nvSpPr>
            <p:spPr>
              <a:xfrm>
                <a:off x="318895" y="5704798"/>
                <a:ext cx="7878414" cy="8785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Accuracy of Objects sized  0-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64</m:t>
                        </m:r>
                      </m:e>
                      <m:sup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Times" panose="02020603050405020304" pitchFamily="18" charset="0"/>
                    <a:cs typeface="Times" panose="02020603050405020304" pitchFamily="18" charset="0"/>
                  </a:rPr>
                  <a:t>and 0-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128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:r>
                  <a:rPr lang="en-US" altLang="ko-KR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dropped</a:t>
                </a:r>
                <a:r>
                  <a:rPr lang="ko-KR" altLang="en-US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:endParaRPr lang="en-US" altLang="ko-KR" sz="18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Small object range : 0-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32</m:t>
                        </m:r>
                      </m:e>
                      <m:sup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sz="1800" b="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3F11F8-C02A-D860-040F-E35D53170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95" y="5704798"/>
                <a:ext cx="7878414" cy="878510"/>
              </a:xfrm>
              <a:prstGeom prst="rect">
                <a:avLst/>
              </a:prstGeom>
              <a:blipFill>
                <a:blip r:embed="rId5"/>
                <a:stretch>
                  <a:fillRect b="-97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0064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4E949E2-E065-AABE-F222-5C975ABE1D3B}"/>
              </a:ext>
            </a:extLst>
          </p:cNvPr>
          <p:cNvSpPr/>
          <p:nvPr/>
        </p:nvSpPr>
        <p:spPr>
          <a:xfrm>
            <a:off x="7012879" y="4797671"/>
            <a:ext cx="957292" cy="17387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83BCB14-0B3B-8215-D6D0-353B778F92E3}"/>
              </a:ext>
            </a:extLst>
          </p:cNvPr>
          <p:cNvSpPr/>
          <p:nvPr/>
        </p:nvSpPr>
        <p:spPr>
          <a:xfrm>
            <a:off x="5463628" y="4788928"/>
            <a:ext cx="940239" cy="16927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E33D82-A8CE-E506-3B42-C98256FA8B3F}"/>
              </a:ext>
            </a:extLst>
          </p:cNvPr>
          <p:cNvSpPr/>
          <p:nvPr/>
        </p:nvSpPr>
        <p:spPr>
          <a:xfrm>
            <a:off x="4055590" y="4843656"/>
            <a:ext cx="688303" cy="16927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Padding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19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1108710"/>
            <a:ext cx="8900541" cy="2899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Padding Scheme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Pre-processing before packing </a:t>
            </a:r>
            <a:r>
              <a:rPr lang="en-US" altLang="ko-K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RoIs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</a:t>
            </a:r>
          </a:p>
          <a:p>
            <a:pPr marL="1371600" lvl="2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Prevent </a:t>
            </a:r>
            <a:r>
              <a:rPr lang="en-US" altLang="ko-K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cropping from reducing important spatial information</a:t>
            </a:r>
          </a:p>
          <a:p>
            <a:pPr marL="1371600" lvl="2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 spare space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Padding Method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DB637D-2E9C-1FC9-3F66-D83BA9074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224" y="1029931"/>
            <a:ext cx="3279776" cy="15284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1C1F67-36B4-C4A3-9F5B-C8C7A7CCD49B}"/>
              </a:ext>
            </a:extLst>
          </p:cNvPr>
          <p:cNvSpPr txBox="1"/>
          <p:nvPr/>
        </p:nvSpPr>
        <p:spPr>
          <a:xfrm>
            <a:off x="900462" y="4086809"/>
            <a:ext cx="2183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" panose="02020603050405020304" pitchFamily="18" charset="0"/>
                <a:cs typeface="Times" panose="02020603050405020304" pitchFamily="18" charset="0"/>
              </a:rPr>
              <a:t>Original bounding box cropping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4779A0-3CC6-9D75-9236-45B97C9B1A2A}"/>
              </a:ext>
            </a:extLst>
          </p:cNvPr>
          <p:cNvSpPr txBox="1"/>
          <p:nvPr/>
        </p:nvSpPr>
        <p:spPr>
          <a:xfrm>
            <a:off x="3896665" y="4079685"/>
            <a:ext cx="4346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" panose="02020603050405020304" pitchFamily="18" charset="0"/>
                <a:cs typeface="Times" panose="02020603050405020304" pitchFamily="18" charset="0"/>
              </a:rPr>
              <a:t>Different cropping results for different padding value </a:t>
            </a:r>
            <a:r>
              <a:rPr lang="el-GR" altLang="ko-KR" dirty="0"/>
              <a:t>τ .</a:t>
            </a:r>
            <a:r>
              <a:rPr lang="en-US" altLang="ko-KR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B73FF51-DA92-922D-F9E9-895B197CBB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015" r="36660"/>
          <a:stretch/>
        </p:blipFill>
        <p:spPr>
          <a:xfrm>
            <a:off x="1848988" y="4811919"/>
            <a:ext cx="443737" cy="169276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AF91A91-29C5-66D9-15C1-CE262DEC1A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015" r="36660"/>
          <a:stretch/>
        </p:blipFill>
        <p:spPr>
          <a:xfrm>
            <a:off x="4206677" y="4843656"/>
            <a:ext cx="443737" cy="16927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F982F2A-A447-4E72-1339-43BDF84739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015" r="36660"/>
          <a:stretch/>
        </p:blipFill>
        <p:spPr>
          <a:xfrm>
            <a:off x="5711878" y="4797671"/>
            <a:ext cx="443737" cy="16927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4DBF06B-FD88-BA3D-DA9D-FCA9230B53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015" r="36660"/>
          <a:stretch/>
        </p:blipFill>
        <p:spPr>
          <a:xfrm>
            <a:off x="7295313" y="4843656"/>
            <a:ext cx="443737" cy="169276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569D905-A794-A043-6ECF-78B6AC4533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015" t="10304" r="36660" b="14014"/>
          <a:stretch/>
        </p:blipFill>
        <p:spPr>
          <a:xfrm>
            <a:off x="1783491" y="4811918"/>
            <a:ext cx="588234" cy="169828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C860504-3DFC-4D57-10E9-B889C21160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015" t="10304" r="36660" b="14014"/>
          <a:stretch/>
        </p:blipFill>
        <p:spPr>
          <a:xfrm>
            <a:off x="4123221" y="4843656"/>
            <a:ext cx="588234" cy="169828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139B9B8-2F1A-96E6-D790-E368087AD6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015" t="10304" r="36660" b="14014"/>
          <a:stretch/>
        </p:blipFill>
        <p:spPr>
          <a:xfrm>
            <a:off x="5637077" y="4811918"/>
            <a:ext cx="588234" cy="167253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6577F0C-E6BA-9CA2-B68F-E7822E1044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015" t="10304" r="36660" b="14014"/>
          <a:stretch/>
        </p:blipFill>
        <p:spPr>
          <a:xfrm>
            <a:off x="7217081" y="4797670"/>
            <a:ext cx="588234" cy="17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60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Content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2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1041283"/>
            <a:ext cx="8900541" cy="390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&amp; Observation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Extraction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Patching Accuracy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Object Increment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" panose="02020603050405020304" pitchFamily="18" charset="0"/>
                <a:cs typeface="Times" panose="02020603050405020304" pitchFamily="18" charset="0"/>
              </a:rPr>
              <a:t>Object Packing Algorithm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" panose="02020603050405020304" pitchFamily="18" charset="0"/>
                <a:cs typeface="Times" panose="02020603050405020304" pitchFamily="18" charset="0"/>
              </a:rPr>
              <a:t>Object Padding </a:t>
            </a:r>
          </a:p>
        </p:txBody>
      </p:sp>
    </p:spTree>
    <p:extLst>
      <p:ext uri="{BB962C8B-B14F-4D97-AF65-F5344CB8AC3E}">
        <p14:creationId xmlns:p14="http://schemas.microsoft.com/office/powerpoint/2010/main" val="3566736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Padding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20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1108710"/>
            <a:ext cx="8900541" cy="2899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Padding Scheme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Pre-processing before packing </a:t>
            </a:r>
            <a:r>
              <a:rPr lang="en-US" altLang="ko-K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RoIs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</a:t>
            </a:r>
          </a:p>
          <a:p>
            <a:pPr marL="1371600" lvl="2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Prevent </a:t>
            </a:r>
            <a:r>
              <a:rPr lang="en-US" altLang="ko-K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cropping from reducing important spatial information</a:t>
            </a:r>
          </a:p>
          <a:p>
            <a:pPr marL="1371600" lvl="2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 spare space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Padding Method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DB637D-2E9C-1FC9-3F66-D83BA9074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224" y="1029931"/>
            <a:ext cx="3279776" cy="15284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1C1F67-36B4-C4A3-9F5B-C8C7A7CCD49B}"/>
              </a:ext>
            </a:extLst>
          </p:cNvPr>
          <p:cNvSpPr txBox="1"/>
          <p:nvPr/>
        </p:nvSpPr>
        <p:spPr>
          <a:xfrm>
            <a:off x="900462" y="4086809"/>
            <a:ext cx="2183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" panose="02020603050405020304" pitchFamily="18" charset="0"/>
                <a:cs typeface="Times" panose="02020603050405020304" pitchFamily="18" charset="0"/>
              </a:rPr>
              <a:t>Original bounding box cropping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4779A0-3CC6-9D75-9236-45B97C9B1A2A}"/>
              </a:ext>
            </a:extLst>
          </p:cNvPr>
          <p:cNvSpPr txBox="1"/>
          <p:nvPr/>
        </p:nvSpPr>
        <p:spPr>
          <a:xfrm>
            <a:off x="3896665" y="4079685"/>
            <a:ext cx="4346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" panose="02020603050405020304" pitchFamily="18" charset="0"/>
                <a:cs typeface="Times" panose="02020603050405020304" pitchFamily="18" charset="0"/>
              </a:rPr>
              <a:t>Different cropping results for different padding value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AD8DA36-914F-EF3E-B857-23D6BA3C3E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655" t="7457" r="34216" b="16310"/>
          <a:stretch/>
        </p:blipFill>
        <p:spPr>
          <a:xfrm>
            <a:off x="4055590" y="4821439"/>
            <a:ext cx="688303" cy="169276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4C533E6-7088-0B95-6D93-40046CC4FF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124" t="10948" r="32886" b="16952"/>
          <a:stretch/>
        </p:blipFill>
        <p:spPr>
          <a:xfrm>
            <a:off x="5570483" y="4797672"/>
            <a:ext cx="777765" cy="170701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A10C25B-62FA-0F51-3AA7-88B5F58922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776" t="9703" r="29852" b="13659"/>
          <a:stretch/>
        </p:blipFill>
        <p:spPr>
          <a:xfrm>
            <a:off x="7015992" y="4797672"/>
            <a:ext cx="957292" cy="173874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B73FF51-DA92-922D-F9E9-895B197CBB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015" t="10304" r="36660" b="14014"/>
          <a:stretch/>
        </p:blipFill>
        <p:spPr>
          <a:xfrm>
            <a:off x="1783491" y="4811918"/>
            <a:ext cx="588234" cy="169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052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21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121729" y="1158623"/>
            <a:ext cx="8900541" cy="197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Times" panose="02020603050405020304" pitchFamily="18" charset="0"/>
                <a:cs typeface="Times" panose="02020603050405020304" pitchFamily="18" charset="0"/>
              </a:rPr>
              <a:t>Q1. How to extract Region of Interest?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" panose="02020603050405020304" pitchFamily="18" charset="0"/>
                <a:cs typeface="Times" panose="02020603050405020304" pitchFamily="18" charset="0"/>
              </a:rPr>
              <a:t>Yolo localization </a:t>
            </a:r>
          </a:p>
          <a:p>
            <a:pPr marL="1371600" lvl="2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Merging image benefits in 1.4x of execution time</a:t>
            </a:r>
          </a:p>
          <a:p>
            <a:pPr marL="1371600" lvl="2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Localization accuracy is insensitive to image downsizing.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D2B9DE6-4E46-541F-C973-BD080B3DFDE3}"/>
                  </a:ext>
                </a:extLst>
              </p:cNvPr>
              <p:cNvSpPr txBox="1"/>
              <p:nvPr/>
            </p:nvSpPr>
            <p:spPr>
              <a:xfrm>
                <a:off x="50902" y="3312752"/>
                <a:ext cx="9093098" cy="33609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400" dirty="0">
                    <a:latin typeface="Times" panose="02020603050405020304" pitchFamily="18" charset="0"/>
                    <a:cs typeface="Times" panose="02020603050405020304" pitchFamily="18" charset="0"/>
                  </a:rPr>
                  <a:t>Q2. How does Image Patching impact detection accuracy?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20% of accuracy loss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To compensate loss, </a:t>
                </a:r>
              </a:p>
              <a:p>
                <a:pPr marL="1257300" lvl="2" indent="-342900">
                  <a:lnSpc>
                    <a:spcPct val="150000"/>
                  </a:lnSpc>
                  <a:buAutoNum type="arabicPeriod"/>
                </a:pPr>
                <a:r>
                  <a:rPr lang="en-US" altLang="ko-KR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Object Packing Algorithm </a:t>
                </a:r>
              </a:p>
              <a:p>
                <a:pPr marL="1257300" lvl="2" indent="-342900">
                  <a:lnSpc>
                    <a:spcPct val="150000"/>
                  </a:lnSpc>
                  <a:buFontTx/>
                  <a:buAutoNum type="arabicPeriod"/>
                </a:pPr>
                <a:r>
                  <a:rPr lang="en-US" altLang="ko-KR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Object Padding </a:t>
                </a:r>
              </a:p>
              <a:p>
                <a:pPr marL="1257300" lvl="2" indent="-342900">
                  <a:lnSpc>
                    <a:spcPct val="150000"/>
                  </a:lnSpc>
                  <a:buFontTx/>
                  <a:buAutoNum type="arabicPeriod"/>
                </a:pPr>
                <a:r>
                  <a:rPr lang="en-US" altLang="ko-KR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Small object Increment : Small object range : 0-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32</m:t>
                        </m:r>
                      </m:e>
                      <m:sup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000" b="0" dirty="0">
                    <a:latin typeface="Times" panose="02020603050405020304" pitchFamily="18" charset="0"/>
                    <a:cs typeface="Times" panose="02020603050405020304" pitchFamily="18" charset="0"/>
                  </a:rPr>
                  <a:t>, small amount of </a:t>
                </a:r>
                <a:r>
                  <a:rPr lang="en-US" altLang="ko-KR" sz="2000" b="0" dirty="0" err="1">
                    <a:latin typeface="Times" panose="02020603050405020304" pitchFamily="18" charset="0"/>
                    <a:cs typeface="Times" panose="02020603050405020304" pitchFamily="18" charset="0"/>
                  </a:rPr>
                  <a:t>mAP</a:t>
                </a:r>
                <a:r>
                  <a:rPr lang="en-US" altLang="ko-KR" sz="2000" b="0" dirty="0">
                    <a:latin typeface="Times" panose="02020603050405020304" pitchFamily="18" charset="0"/>
                    <a:cs typeface="Times" panose="02020603050405020304" pitchFamily="18" charset="0"/>
                  </a:rPr>
                  <a:t> enhancement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D2B9DE6-4E46-541F-C973-BD080B3DF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2" y="3312752"/>
                <a:ext cx="9093098" cy="3360985"/>
              </a:xfrm>
              <a:prstGeom prst="rect">
                <a:avLst/>
              </a:prstGeom>
              <a:blipFill>
                <a:blip r:embed="rId4"/>
                <a:stretch>
                  <a:fillRect l="-1005" r="-335" b="-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8228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DD0A587-A2E2-4AFA-8180-60966B77C08F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22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87341" y="116605"/>
            <a:ext cx="8686302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 Do </a:t>
            </a:r>
            <a:endParaRPr lang="en-US" altLang="ko-KR" sz="2400" dirty="0">
              <a:solidFill>
                <a:srgbClr val="00206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22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3565A3B-C5E7-8060-D0A3-FED2375C8469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22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DFB9B3-5C9C-85D3-D675-C66908283DE6}"/>
              </a:ext>
            </a:extLst>
          </p:cNvPr>
          <p:cNvSpPr txBox="1"/>
          <p:nvPr/>
        </p:nvSpPr>
        <p:spPr>
          <a:xfrm>
            <a:off x="87341" y="989891"/>
            <a:ext cx="8900541" cy="3453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Patch frame size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dynamically set patch frame size?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Patching Mechanism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Zhang, </a:t>
            </a:r>
            <a:r>
              <a:rPr lang="en-US" altLang="ko-K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Defu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al. "A priority heuristic for the guillotine rectangular packing problem." Information Processing Letters 116.1 (2016): 15-21.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Padding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A24F4B8-0E7F-3D74-0446-687C691DE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446" y="4787900"/>
            <a:ext cx="5062093" cy="159345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EAA22B5-79AD-91AE-B7AD-31D9D897E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643" y="4785380"/>
            <a:ext cx="1457235" cy="94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674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7D927AE-833D-43DC-8A2C-D735685E0CE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841" y="2738539"/>
            <a:ext cx="1134318" cy="113431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CBFE469-2B2D-40CE-A2AE-5D93F35E6A83}"/>
              </a:ext>
            </a:extLst>
          </p:cNvPr>
          <p:cNvSpPr/>
          <p:nvPr/>
        </p:nvSpPr>
        <p:spPr>
          <a:xfrm>
            <a:off x="1" y="4390696"/>
            <a:ext cx="9144000" cy="144201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7D82F6-6608-46B6-B381-9916447EE76B}"/>
              </a:ext>
            </a:extLst>
          </p:cNvPr>
          <p:cNvSpPr/>
          <p:nvPr/>
        </p:nvSpPr>
        <p:spPr>
          <a:xfrm>
            <a:off x="3266091" y="1940695"/>
            <a:ext cx="2611815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en-US" altLang="ko-K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F62E229-2378-4405-9087-57671A5FC3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473"/>
          <a:stretch/>
        </p:blipFill>
        <p:spPr>
          <a:xfrm>
            <a:off x="3643414" y="5049482"/>
            <a:ext cx="1298367" cy="4290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B14AEF9-A9A0-4A4E-8490-94A1970A7DE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6876" y="143521"/>
            <a:ext cx="1228382" cy="2545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E3F5BE-94BC-4D0A-8CC1-AC4E9C90E8A0}"/>
              </a:ext>
            </a:extLst>
          </p:cNvPr>
          <p:cNvSpPr txBox="1"/>
          <p:nvPr/>
        </p:nvSpPr>
        <p:spPr>
          <a:xfrm>
            <a:off x="4508624" y="68172"/>
            <a:ext cx="4572000" cy="343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Advisor : Hoon Sung Chwa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2EC63D-1CA9-4C0D-85F9-6274710D2EA5}"/>
              </a:ext>
            </a:extLst>
          </p:cNvPr>
          <p:cNvSpPr txBox="1"/>
          <p:nvPr/>
        </p:nvSpPr>
        <p:spPr>
          <a:xfrm>
            <a:off x="1691139" y="5711522"/>
            <a:ext cx="5761711" cy="885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 of Information &amp; Communication Engineering, DGIST</a:t>
            </a:r>
          </a:p>
          <a:p>
            <a:pPr algn="ctr">
              <a:lnSpc>
                <a:spcPct val="11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Real-Time Computing Lab </a:t>
            </a:r>
          </a:p>
          <a:p>
            <a:pPr algn="ctr">
              <a:lnSpc>
                <a:spcPct val="11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Kang Young </a:t>
            </a:r>
            <a:r>
              <a:rPr lang="en-US" altLang="ko-KR" sz="16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Eun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(kye0520@dgist.ac.kr)</a:t>
            </a:r>
          </a:p>
        </p:txBody>
      </p:sp>
    </p:spTree>
    <p:extLst>
      <p:ext uri="{BB962C8B-B14F-4D97-AF65-F5344CB8AC3E}">
        <p14:creationId xmlns:p14="http://schemas.microsoft.com/office/powerpoint/2010/main" val="39138889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Model Overview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24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1108710"/>
            <a:ext cx="8900541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Patching  </a:t>
            </a:r>
          </a:p>
        </p:txBody>
      </p:sp>
    </p:spTree>
    <p:extLst>
      <p:ext uri="{BB962C8B-B14F-4D97-AF65-F5344CB8AC3E}">
        <p14:creationId xmlns:p14="http://schemas.microsoft.com/office/powerpoint/2010/main" val="172145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87341" y="116605"/>
            <a:ext cx="8686302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Motivation Experiment</a:t>
            </a:r>
            <a:endParaRPr lang="en-US" altLang="ko-KR" sz="2400" dirty="0">
              <a:solidFill>
                <a:srgbClr val="00206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25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A917F8-7C06-9566-F89B-BB9D4A2223F7}"/>
              </a:ext>
            </a:extLst>
          </p:cNvPr>
          <p:cNvSpPr txBox="1"/>
          <p:nvPr/>
        </p:nvSpPr>
        <p:spPr>
          <a:xfrm>
            <a:off x="87341" y="999558"/>
            <a:ext cx="8903001" cy="49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dirty="0">
                <a:highlight>
                  <a:srgbClr val="BDD7E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Execution time 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localization per different image resolution</a:t>
            </a: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FD9B234E-F82B-9D5D-1878-9D9227B5FE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8842853"/>
              </p:ext>
            </p:extLst>
          </p:nvPr>
        </p:nvGraphicFramePr>
        <p:xfrm>
          <a:off x="658043" y="1565473"/>
          <a:ext cx="7761595" cy="40939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0836716-29AF-F3C3-5078-11D1C4DE2FBD}"/>
              </a:ext>
            </a:extLst>
          </p:cNvPr>
          <p:cNvSpPr txBox="1"/>
          <p:nvPr/>
        </p:nvSpPr>
        <p:spPr>
          <a:xfrm>
            <a:off x="866865" y="5726699"/>
            <a:ext cx="7108735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Merging images for localization is effective in terms of execution time.</a:t>
            </a:r>
          </a:p>
        </p:txBody>
      </p:sp>
    </p:spTree>
    <p:extLst>
      <p:ext uri="{BB962C8B-B14F-4D97-AF65-F5344CB8AC3E}">
        <p14:creationId xmlns:p14="http://schemas.microsoft.com/office/powerpoint/2010/main" val="2457639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Patching Methodology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26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1015621"/>
            <a:ext cx="8900541" cy="1052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to Minimize patch space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Currently object patches include blank spaces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A611FC-2D04-6221-AC0C-6E712237FEAC}"/>
              </a:ext>
            </a:extLst>
          </p:cNvPr>
          <p:cNvSpPr txBox="1"/>
          <p:nvPr/>
        </p:nvSpPr>
        <p:spPr>
          <a:xfrm>
            <a:off x="14361" y="6364828"/>
            <a:ext cx="89005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[1] Zhang, </a:t>
            </a:r>
            <a:r>
              <a:rPr lang="en-US" altLang="ko-KR" sz="1400" dirty="0" err="1">
                <a:latin typeface="Times" panose="02020603050405020304" pitchFamily="18" charset="0"/>
                <a:cs typeface="Times" panose="02020603050405020304" pitchFamily="18" charset="0"/>
              </a:rPr>
              <a:t>Defu</a:t>
            </a: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, et al. "A priority heuristic for the guillotine rectangular packing problem." Information Processing Letters 116.1 (2016): 15-21.</a:t>
            </a:r>
            <a:endParaRPr lang="ko-KR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0BE87B-0ECC-FAC1-17BB-ED5158C0990F}"/>
              </a:ext>
            </a:extLst>
          </p:cNvPr>
          <p:cNvSpPr txBox="1"/>
          <p:nvPr/>
        </p:nvSpPr>
        <p:spPr>
          <a:xfrm>
            <a:off x="-126898" y="7526640"/>
            <a:ext cx="89005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[1] 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Huang, </a:t>
            </a:r>
            <a:r>
              <a:rPr lang="en-US" altLang="ko-KR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Yecheng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ko-KR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Jiaxin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Chen, and Di Huang. "UFPMP-Det: Toward accurate and efficient object detection on drone imagery." </a:t>
            </a:r>
            <a:r>
              <a:rPr lang="en-US" altLang="ko-KR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AAAI Conference on Artificial Intelligence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36. No. 1. 2022.</a:t>
            </a:r>
            <a:endParaRPr lang="ko-KR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071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Background</a:t>
            </a:r>
            <a:endParaRPr lang="en-US" altLang="ko-KR" sz="3600" b="1" dirty="0">
              <a:solidFill>
                <a:srgbClr val="00206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3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1108710"/>
            <a:ext cx="8900541" cy="1427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Neural Networks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Neural Networks (DNNs) are increasingly used in various real-time applications. </a:t>
            </a:r>
          </a:p>
        </p:txBody>
      </p:sp>
      <p:grpSp>
        <p:nvGrpSpPr>
          <p:cNvPr id="3" name="Group 11">
            <a:extLst>
              <a:ext uri="{FF2B5EF4-FFF2-40B4-BE49-F238E27FC236}">
                <a16:creationId xmlns:a16="http://schemas.microsoft.com/office/drawing/2014/main" id="{FC107521-3C7F-46A6-2C7D-2ABDFB830CDA}"/>
              </a:ext>
            </a:extLst>
          </p:cNvPr>
          <p:cNvGrpSpPr/>
          <p:nvPr/>
        </p:nvGrpSpPr>
        <p:grpSpPr>
          <a:xfrm>
            <a:off x="3776446" y="2769247"/>
            <a:ext cx="1339245" cy="894681"/>
            <a:chOff x="1493021" y="2421413"/>
            <a:chExt cx="1732416" cy="1323416"/>
          </a:xfrm>
        </p:grpSpPr>
        <p:cxnSp>
          <p:nvCxnSpPr>
            <p:cNvPr id="5" name="Straight Connector 12">
              <a:extLst>
                <a:ext uri="{FF2B5EF4-FFF2-40B4-BE49-F238E27FC236}">
                  <a16:creationId xmlns:a16="http://schemas.microsoft.com/office/drawing/2014/main" id="{DE7E2082-48D0-CA44-CF3A-B5E46FAC891A}"/>
                </a:ext>
              </a:extLst>
            </p:cNvPr>
            <p:cNvCxnSpPr>
              <a:cxnSpLocks/>
              <a:stCxn id="21" idx="6"/>
              <a:endCxn id="33" idx="2"/>
            </p:cNvCxnSpPr>
            <p:nvPr/>
          </p:nvCxnSpPr>
          <p:spPr>
            <a:xfrm>
              <a:off x="1778379" y="2567609"/>
              <a:ext cx="219538" cy="157175"/>
            </a:xfrm>
            <a:prstGeom prst="line">
              <a:avLst/>
            </a:prstGeom>
            <a:noFill/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6" name="Straight Connector 13">
              <a:extLst>
                <a:ext uri="{FF2B5EF4-FFF2-40B4-BE49-F238E27FC236}">
                  <a16:creationId xmlns:a16="http://schemas.microsoft.com/office/drawing/2014/main" id="{ECF26342-D7C4-F447-F45D-4B0AC243E905}"/>
                </a:ext>
              </a:extLst>
            </p:cNvPr>
            <p:cNvCxnSpPr>
              <a:cxnSpLocks/>
              <a:stCxn id="21" idx="6"/>
              <a:endCxn id="35" idx="2"/>
            </p:cNvCxnSpPr>
            <p:nvPr/>
          </p:nvCxnSpPr>
          <p:spPr>
            <a:xfrm>
              <a:off x="1778379" y="2567609"/>
              <a:ext cx="224314" cy="500130"/>
            </a:xfrm>
            <a:prstGeom prst="line">
              <a:avLst/>
            </a:prstGeom>
            <a:noFill/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8" name="Straight Connector 14">
              <a:extLst>
                <a:ext uri="{FF2B5EF4-FFF2-40B4-BE49-F238E27FC236}">
                  <a16:creationId xmlns:a16="http://schemas.microsoft.com/office/drawing/2014/main" id="{3E3BFB22-6E84-0645-BC2D-214A7936CEF9}"/>
                </a:ext>
              </a:extLst>
            </p:cNvPr>
            <p:cNvCxnSpPr>
              <a:cxnSpLocks/>
              <a:stCxn id="21" idx="6"/>
              <a:endCxn id="36" idx="2"/>
            </p:cNvCxnSpPr>
            <p:nvPr/>
          </p:nvCxnSpPr>
          <p:spPr>
            <a:xfrm>
              <a:off x="1778379" y="2567609"/>
              <a:ext cx="223238" cy="848406"/>
            </a:xfrm>
            <a:prstGeom prst="line">
              <a:avLst/>
            </a:prstGeom>
            <a:noFill/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10" name="Straight Connector 15">
              <a:extLst>
                <a:ext uri="{FF2B5EF4-FFF2-40B4-BE49-F238E27FC236}">
                  <a16:creationId xmlns:a16="http://schemas.microsoft.com/office/drawing/2014/main" id="{31D648CC-F0E2-CBFA-6F87-FF5D587CF561}"/>
                </a:ext>
              </a:extLst>
            </p:cNvPr>
            <p:cNvCxnSpPr>
              <a:cxnSpLocks/>
              <a:stCxn id="22" idx="6"/>
              <a:endCxn id="33" idx="2"/>
            </p:cNvCxnSpPr>
            <p:nvPr/>
          </p:nvCxnSpPr>
          <p:spPr>
            <a:xfrm flipV="1">
              <a:off x="1775331" y="2724784"/>
              <a:ext cx="222586" cy="186902"/>
            </a:xfrm>
            <a:prstGeom prst="line">
              <a:avLst/>
            </a:prstGeom>
            <a:noFill/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11" name="Straight Connector 16">
              <a:extLst>
                <a:ext uri="{FF2B5EF4-FFF2-40B4-BE49-F238E27FC236}">
                  <a16:creationId xmlns:a16="http://schemas.microsoft.com/office/drawing/2014/main" id="{B5D78335-F651-456A-695A-C7FC102DDA24}"/>
                </a:ext>
              </a:extLst>
            </p:cNvPr>
            <p:cNvCxnSpPr>
              <a:cxnSpLocks/>
              <a:stCxn id="22" idx="6"/>
              <a:endCxn id="35" idx="2"/>
            </p:cNvCxnSpPr>
            <p:nvPr/>
          </p:nvCxnSpPr>
          <p:spPr>
            <a:xfrm>
              <a:off x="1775331" y="2911686"/>
              <a:ext cx="227362" cy="156053"/>
            </a:xfrm>
            <a:prstGeom prst="line">
              <a:avLst/>
            </a:prstGeom>
            <a:noFill/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12" name="Straight Connector 17">
              <a:extLst>
                <a:ext uri="{FF2B5EF4-FFF2-40B4-BE49-F238E27FC236}">
                  <a16:creationId xmlns:a16="http://schemas.microsoft.com/office/drawing/2014/main" id="{120E680F-132E-F615-0199-46300FC6405D}"/>
                </a:ext>
              </a:extLst>
            </p:cNvPr>
            <p:cNvCxnSpPr>
              <a:cxnSpLocks/>
              <a:stCxn id="22" idx="6"/>
              <a:endCxn id="36" idx="2"/>
            </p:cNvCxnSpPr>
            <p:nvPr/>
          </p:nvCxnSpPr>
          <p:spPr>
            <a:xfrm>
              <a:off x="1775331" y="2911686"/>
              <a:ext cx="226286" cy="504329"/>
            </a:xfrm>
            <a:prstGeom prst="line">
              <a:avLst/>
            </a:prstGeom>
            <a:noFill/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13" name="Straight Connector 18">
              <a:extLst>
                <a:ext uri="{FF2B5EF4-FFF2-40B4-BE49-F238E27FC236}">
                  <a16:creationId xmlns:a16="http://schemas.microsoft.com/office/drawing/2014/main" id="{5BE29239-8DDD-E8FF-0A83-28B8B9BAE664}"/>
                </a:ext>
              </a:extLst>
            </p:cNvPr>
            <p:cNvCxnSpPr>
              <a:cxnSpLocks/>
              <a:stCxn id="23" idx="6"/>
              <a:endCxn id="33" idx="2"/>
            </p:cNvCxnSpPr>
            <p:nvPr/>
          </p:nvCxnSpPr>
          <p:spPr>
            <a:xfrm flipV="1">
              <a:off x="1775331" y="2724784"/>
              <a:ext cx="222586" cy="528680"/>
            </a:xfrm>
            <a:prstGeom prst="line">
              <a:avLst/>
            </a:prstGeom>
            <a:noFill/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14" name="Straight Connector 19">
              <a:extLst>
                <a:ext uri="{FF2B5EF4-FFF2-40B4-BE49-F238E27FC236}">
                  <a16:creationId xmlns:a16="http://schemas.microsoft.com/office/drawing/2014/main" id="{DF6F4A75-2439-5D51-0262-F5177CC54AF8}"/>
                </a:ext>
              </a:extLst>
            </p:cNvPr>
            <p:cNvCxnSpPr>
              <a:cxnSpLocks/>
              <a:stCxn id="23" idx="6"/>
              <a:endCxn id="35" idx="2"/>
            </p:cNvCxnSpPr>
            <p:nvPr/>
          </p:nvCxnSpPr>
          <p:spPr>
            <a:xfrm flipV="1">
              <a:off x="1775331" y="3067739"/>
              <a:ext cx="227362" cy="185725"/>
            </a:xfrm>
            <a:prstGeom prst="line">
              <a:avLst/>
            </a:prstGeom>
            <a:noFill/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17" name="Straight Connector 21">
              <a:extLst>
                <a:ext uri="{FF2B5EF4-FFF2-40B4-BE49-F238E27FC236}">
                  <a16:creationId xmlns:a16="http://schemas.microsoft.com/office/drawing/2014/main" id="{04E29F73-9553-D4A0-5382-361A2444EFC5}"/>
                </a:ext>
              </a:extLst>
            </p:cNvPr>
            <p:cNvCxnSpPr>
              <a:cxnSpLocks/>
              <a:stCxn id="23" idx="6"/>
              <a:endCxn id="36" idx="2"/>
            </p:cNvCxnSpPr>
            <p:nvPr/>
          </p:nvCxnSpPr>
          <p:spPr>
            <a:xfrm>
              <a:off x="1775331" y="3253464"/>
              <a:ext cx="226286" cy="162551"/>
            </a:xfrm>
            <a:prstGeom prst="line">
              <a:avLst/>
            </a:prstGeom>
            <a:noFill/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18" name="Straight Connector 22">
              <a:extLst>
                <a:ext uri="{FF2B5EF4-FFF2-40B4-BE49-F238E27FC236}">
                  <a16:creationId xmlns:a16="http://schemas.microsoft.com/office/drawing/2014/main" id="{BE423F31-E86C-E8B9-03FE-A1D6113C22E1}"/>
                </a:ext>
              </a:extLst>
            </p:cNvPr>
            <p:cNvCxnSpPr>
              <a:cxnSpLocks/>
              <a:stCxn id="24" idx="6"/>
              <a:endCxn id="33" idx="2"/>
            </p:cNvCxnSpPr>
            <p:nvPr/>
          </p:nvCxnSpPr>
          <p:spPr>
            <a:xfrm flipV="1">
              <a:off x="1775331" y="2724784"/>
              <a:ext cx="222586" cy="873849"/>
            </a:xfrm>
            <a:prstGeom prst="line">
              <a:avLst/>
            </a:prstGeom>
            <a:noFill/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19" name="Straight Connector 23">
              <a:extLst>
                <a:ext uri="{FF2B5EF4-FFF2-40B4-BE49-F238E27FC236}">
                  <a16:creationId xmlns:a16="http://schemas.microsoft.com/office/drawing/2014/main" id="{6CF7CAB4-A2AA-75BC-D8AF-F02A700F7D3C}"/>
                </a:ext>
              </a:extLst>
            </p:cNvPr>
            <p:cNvCxnSpPr>
              <a:cxnSpLocks/>
              <a:stCxn id="24" idx="6"/>
              <a:endCxn id="35" idx="2"/>
            </p:cNvCxnSpPr>
            <p:nvPr/>
          </p:nvCxnSpPr>
          <p:spPr>
            <a:xfrm flipV="1">
              <a:off x="1775331" y="3067739"/>
              <a:ext cx="227362" cy="530894"/>
            </a:xfrm>
            <a:prstGeom prst="line">
              <a:avLst/>
            </a:prstGeom>
            <a:noFill/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0" name="Straight Connector 24">
              <a:extLst>
                <a:ext uri="{FF2B5EF4-FFF2-40B4-BE49-F238E27FC236}">
                  <a16:creationId xmlns:a16="http://schemas.microsoft.com/office/drawing/2014/main" id="{246BA0C0-F15E-A3BC-388A-FC4CEE78E5E6}"/>
                </a:ext>
              </a:extLst>
            </p:cNvPr>
            <p:cNvCxnSpPr>
              <a:cxnSpLocks/>
              <a:stCxn id="24" idx="6"/>
              <a:endCxn id="36" idx="2"/>
            </p:cNvCxnSpPr>
            <p:nvPr/>
          </p:nvCxnSpPr>
          <p:spPr>
            <a:xfrm flipV="1">
              <a:off x="1775331" y="3416015"/>
              <a:ext cx="226286" cy="182618"/>
            </a:xfrm>
            <a:prstGeom prst="line">
              <a:avLst/>
            </a:prstGeom>
            <a:noFill/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21" name="Oval 25">
              <a:extLst>
                <a:ext uri="{FF2B5EF4-FFF2-40B4-BE49-F238E27FC236}">
                  <a16:creationId xmlns:a16="http://schemas.microsoft.com/office/drawing/2014/main" id="{2B625B58-E2C5-BCA3-AEC6-AC68A5BA6C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6069" y="2421413"/>
              <a:ext cx="282310" cy="292392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sp>
          <p:nvSpPr>
            <p:cNvPr id="22" name="Oval 26">
              <a:extLst>
                <a:ext uri="{FF2B5EF4-FFF2-40B4-BE49-F238E27FC236}">
                  <a16:creationId xmlns:a16="http://schemas.microsoft.com/office/drawing/2014/main" id="{74AF01C3-30D8-985E-8C73-592942B710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2765490"/>
              <a:ext cx="282310" cy="292392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sp>
          <p:nvSpPr>
            <p:cNvPr id="23" name="Oval 27">
              <a:extLst>
                <a:ext uri="{FF2B5EF4-FFF2-40B4-BE49-F238E27FC236}">
                  <a16:creationId xmlns:a16="http://schemas.microsoft.com/office/drawing/2014/main" id="{D5DC1611-744D-81ED-670B-87075B5E00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107268"/>
              <a:ext cx="282310" cy="292392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sp>
          <p:nvSpPr>
            <p:cNvPr id="24" name="Oval 28">
              <a:extLst>
                <a:ext uri="{FF2B5EF4-FFF2-40B4-BE49-F238E27FC236}">
                  <a16:creationId xmlns:a16="http://schemas.microsoft.com/office/drawing/2014/main" id="{9A203737-CAD4-1758-5758-8ED790E0FA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452437"/>
              <a:ext cx="282310" cy="292392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cxnSp>
          <p:nvCxnSpPr>
            <p:cNvPr id="25" name="Straight Connector 29">
              <a:extLst>
                <a:ext uri="{FF2B5EF4-FFF2-40B4-BE49-F238E27FC236}">
                  <a16:creationId xmlns:a16="http://schemas.microsoft.com/office/drawing/2014/main" id="{38E77799-D073-6755-D2D7-4BBD3DEAD667}"/>
                </a:ext>
              </a:extLst>
            </p:cNvPr>
            <p:cNvCxnSpPr>
              <a:cxnSpLocks/>
              <a:stCxn id="33" idx="6"/>
              <a:endCxn id="31" idx="2"/>
            </p:cNvCxnSpPr>
            <p:nvPr/>
          </p:nvCxnSpPr>
          <p:spPr>
            <a:xfrm flipV="1">
              <a:off x="2280221" y="2723776"/>
              <a:ext cx="214940" cy="1008"/>
            </a:xfrm>
            <a:prstGeom prst="line">
              <a:avLst/>
            </a:prstGeom>
            <a:noFill/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" name="Straight Connector 30">
              <a:extLst>
                <a:ext uri="{FF2B5EF4-FFF2-40B4-BE49-F238E27FC236}">
                  <a16:creationId xmlns:a16="http://schemas.microsoft.com/office/drawing/2014/main" id="{699FED2F-CCBF-BFCF-8B6D-613C6BE3F1DB}"/>
                </a:ext>
              </a:extLst>
            </p:cNvPr>
            <p:cNvCxnSpPr>
              <a:cxnSpLocks/>
              <a:stCxn id="33" idx="6"/>
              <a:endCxn id="32" idx="2"/>
            </p:cNvCxnSpPr>
            <p:nvPr/>
          </p:nvCxnSpPr>
          <p:spPr>
            <a:xfrm>
              <a:off x="2280221" y="2724784"/>
              <a:ext cx="218641" cy="692107"/>
            </a:xfrm>
            <a:prstGeom prst="line">
              <a:avLst/>
            </a:prstGeom>
            <a:noFill/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" name="Straight Connector 31">
              <a:extLst>
                <a:ext uri="{FF2B5EF4-FFF2-40B4-BE49-F238E27FC236}">
                  <a16:creationId xmlns:a16="http://schemas.microsoft.com/office/drawing/2014/main" id="{6F394DE5-6993-7CB8-2D93-11F520AAA925}"/>
                </a:ext>
              </a:extLst>
            </p:cNvPr>
            <p:cNvCxnSpPr>
              <a:cxnSpLocks/>
              <a:stCxn id="35" idx="6"/>
              <a:endCxn id="31" idx="2"/>
            </p:cNvCxnSpPr>
            <p:nvPr/>
          </p:nvCxnSpPr>
          <p:spPr>
            <a:xfrm flipV="1">
              <a:off x="2284997" y="2723776"/>
              <a:ext cx="210164" cy="343963"/>
            </a:xfrm>
            <a:prstGeom prst="line">
              <a:avLst/>
            </a:prstGeom>
            <a:noFill/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8" name="Straight Connector 32">
              <a:extLst>
                <a:ext uri="{FF2B5EF4-FFF2-40B4-BE49-F238E27FC236}">
                  <a16:creationId xmlns:a16="http://schemas.microsoft.com/office/drawing/2014/main" id="{B576C398-A942-4082-9591-CB1C8E2CFB35}"/>
                </a:ext>
              </a:extLst>
            </p:cNvPr>
            <p:cNvCxnSpPr>
              <a:cxnSpLocks/>
              <a:stCxn id="35" idx="6"/>
              <a:endCxn id="32" idx="2"/>
            </p:cNvCxnSpPr>
            <p:nvPr/>
          </p:nvCxnSpPr>
          <p:spPr>
            <a:xfrm>
              <a:off x="2284997" y="3067739"/>
              <a:ext cx="213865" cy="349152"/>
            </a:xfrm>
            <a:prstGeom prst="line">
              <a:avLst/>
            </a:prstGeom>
            <a:noFill/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9" name="Straight Connector 33">
              <a:extLst>
                <a:ext uri="{FF2B5EF4-FFF2-40B4-BE49-F238E27FC236}">
                  <a16:creationId xmlns:a16="http://schemas.microsoft.com/office/drawing/2014/main" id="{109137A8-EC49-761F-5C64-064C733AA2A4}"/>
                </a:ext>
              </a:extLst>
            </p:cNvPr>
            <p:cNvCxnSpPr>
              <a:cxnSpLocks/>
              <a:stCxn id="36" idx="6"/>
              <a:endCxn id="31" idx="2"/>
            </p:cNvCxnSpPr>
            <p:nvPr/>
          </p:nvCxnSpPr>
          <p:spPr>
            <a:xfrm flipV="1">
              <a:off x="2283921" y="2723776"/>
              <a:ext cx="211240" cy="692239"/>
            </a:xfrm>
            <a:prstGeom prst="line">
              <a:avLst/>
            </a:prstGeom>
            <a:noFill/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30" name="Straight Connector 34">
              <a:extLst>
                <a:ext uri="{FF2B5EF4-FFF2-40B4-BE49-F238E27FC236}">
                  <a16:creationId xmlns:a16="http://schemas.microsoft.com/office/drawing/2014/main" id="{1E015A60-F7B5-DCB0-11BE-AD151675FADC}"/>
                </a:ext>
              </a:extLst>
            </p:cNvPr>
            <p:cNvCxnSpPr>
              <a:cxnSpLocks/>
              <a:stCxn id="36" idx="6"/>
              <a:endCxn id="32" idx="2"/>
            </p:cNvCxnSpPr>
            <p:nvPr/>
          </p:nvCxnSpPr>
          <p:spPr>
            <a:xfrm>
              <a:off x="2283921" y="3416015"/>
              <a:ext cx="214941" cy="876"/>
            </a:xfrm>
            <a:prstGeom prst="line">
              <a:avLst/>
            </a:prstGeom>
            <a:noFill/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31" name="Oval 35">
              <a:extLst>
                <a:ext uri="{FF2B5EF4-FFF2-40B4-BE49-F238E27FC236}">
                  <a16:creationId xmlns:a16="http://schemas.microsoft.com/office/drawing/2014/main" id="{1F032AD6-0F6B-6A7E-D091-BBE288494E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5161" y="2577579"/>
              <a:ext cx="282304" cy="29239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sp>
          <p:nvSpPr>
            <p:cNvPr id="32" name="Oval 36">
              <a:extLst>
                <a:ext uri="{FF2B5EF4-FFF2-40B4-BE49-F238E27FC236}">
                  <a16:creationId xmlns:a16="http://schemas.microsoft.com/office/drawing/2014/main" id="{01372FD7-00AC-39A8-350C-5A051F458E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8862" y="3270694"/>
              <a:ext cx="282304" cy="29239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sp>
          <p:nvSpPr>
            <p:cNvPr id="33" name="Oval 37">
              <a:extLst>
                <a:ext uri="{FF2B5EF4-FFF2-40B4-BE49-F238E27FC236}">
                  <a16:creationId xmlns:a16="http://schemas.microsoft.com/office/drawing/2014/main" id="{1093BB53-DBB7-636F-FCA2-721A5248BE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7917" y="2578587"/>
              <a:ext cx="282304" cy="29239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sp>
          <p:nvSpPr>
            <p:cNvPr id="35" name="Oval 38">
              <a:extLst>
                <a:ext uri="{FF2B5EF4-FFF2-40B4-BE49-F238E27FC236}">
                  <a16:creationId xmlns:a16="http://schemas.microsoft.com/office/drawing/2014/main" id="{8EB22AC4-0E12-C22F-1BB7-B2C81E71E8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2693" y="2921542"/>
              <a:ext cx="282304" cy="29239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sp>
          <p:nvSpPr>
            <p:cNvPr id="36" name="Oval 39">
              <a:extLst>
                <a:ext uri="{FF2B5EF4-FFF2-40B4-BE49-F238E27FC236}">
                  <a16:creationId xmlns:a16="http://schemas.microsoft.com/office/drawing/2014/main" id="{F3FEA79D-E70C-FA80-B023-37A1BF80CE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1617" y="3269818"/>
              <a:ext cx="282304" cy="29239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sp>
          <p:nvSpPr>
            <p:cNvPr id="37" name="Oval 40">
              <a:extLst>
                <a:ext uri="{FF2B5EF4-FFF2-40B4-BE49-F238E27FC236}">
                  <a16:creationId xmlns:a16="http://schemas.microsoft.com/office/drawing/2014/main" id="{EA185581-3EEE-62C2-9D51-CD8211C5F6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6552" y="2923500"/>
              <a:ext cx="282304" cy="29239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cxnSp>
          <p:nvCxnSpPr>
            <p:cNvPr id="38" name="Straight Connector 41">
              <a:extLst>
                <a:ext uri="{FF2B5EF4-FFF2-40B4-BE49-F238E27FC236}">
                  <a16:creationId xmlns:a16="http://schemas.microsoft.com/office/drawing/2014/main" id="{E9B86540-0CC8-D046-F1E5-CDB84C8AF410}"/>
                </a:ext>
              </a:extLst>
            </p:cNvPr>
            <p:cNvCxnSpPr>
              <a:cxnSpLocks/>
              <a:stCxn id="33" idx="6"/>
              <a:endCxn id="37" idx="2"/>
            </p:cNvCxnSpPr>
            <p:nvPr/>
          </p:nvCxnSpPr>
          <p:spPr>
            <a:xfrm>
              <a:off x="2280221" y="2724784"/>
              <a:ext cx="216331" cy="344913"/>
            </a:xfrm>
            <a:prstGeom prst="line">
              <a:avLst/>
            </a:prstGeom>
            <a:noFill/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39" name="Straight Connector 42">
              <a:extLst>
                <a:ext uri="{FF2B5EF4-FFF2-40B4-BE49-F238E27FC236}">
                  <a16:creationId xmlns:a16="http://schemas.microsoft.com/office/drawing/2014/main" id="{E9D05992-2F12-90A1-2D9A-EA037DE51F54}"/>
                </a:ext>
              </a:extLst>
            </p:cNvPr>
            <p:cNvCxnSpPr>
              <a:cxnSpLocks/>
              <a:stCxn id="35" idx="6"/>
              <a:endCxn id="37" idx="2"/>
            </p:cNvCxnSpPr>
            <p:nvPr/>
          </p:nvCxnSpPr>
          <p:spPr>
            <a:xfrm>
              <a:off x="2284997" y="3067739"/>
              <a:ext cx="211555" cy="1958"/>
            </a:xfrm>
            <a:prstGeom prst="line">
              <a:avLst/>
            </a:prstGeom>
            <a:noFill/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40" name="Straight Connector 43">
              <a:extLst>
                <a:ext uri="{FF2B5EF4-FFF2-40B4-BE49-F238E27FC236}">
                  <a16:creationId xmlns:a16="http://schemas.microsoft.com/office/drawing/2014/main" id="{DAA84A97-2C78-E9DB-0240-27347627C31B}"/>
                </a:ext>
              </a:extLst>
            </p:cNvPr>
            <p:cNvCxnSpPr>
              <a:cxnSpLocks/>
              <a:stCxn id="36" idx="6"/>
              <a:endCxn id="37" idx="2"/>
            </p:cNvCxnSpPr>
            <p:nvPr/>
          </p:nvCxnSpPr>
          <p:spPr>
            <a:xfrm flipV="1">
              <a:off x="2283921" y="3069697"/>
              <a:ext cx="212631" cy="346318"/>
            </a:xfrm>
            <a:prstGeom prst="line">
              <a:avLst/>
            </a:prstGeom>
            <a:noFill/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41" name="Oval 44">
              <a:extLst>
                <a:ext uri="{FF2B5EF4-FFF2-40B4-BE49-F238E27FC236}">
                  <a16:creationId xmlns:a16="http://schemas.microsoft.com/office/drawing/2014/main" id="{AB8E0A92-C21C-4FC1-7F04-829CC10E22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1742" y="2730365"/>
              <a:ext cx="282304" cy="292393"/>
            </a:xfrm>
            <a:prstGeom prst="ellips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sp>
          <p:nvSpPr>
            <p:cNvPr id="42" name="Oval 45">
              <a:extLst>
                <a:ext uri="{FF2B5EF4-FFF2-40B4-BE49-F238E27FC236}">
                  <a16:creationId xmlns:a16="http://schemas.microsoft.com/office/drawing/2014/main" id="{18BCF6C4-01F9-BA9B-72AC-1C0E2E03D1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3133" y="3078557"/>
              <a:ext cx="282304" cy="292393"/>
            </a:xfrm>
            <a:prstGeom prst="ellips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cxnSp>
          <p:nvCxnSpPr>
            <p:cNvPr id="43" name="Straight Connector 46">
              <a:extLst>
                <a:ext uri="{FF2B5EF4-FFF2-40B4-BE49-F238E27FC236}">
                  <a16:creationId xmlns:a16="http://schemas.microsoft.com/office/drawing/2014/main" id="{89A8DB8B-218B-98C5-A449-56BB5C15E2AE}"/>
                </a:ext>
              </a:extLst>
            </p:cNvPr>
            <p:cNvCxnSpPr>
              <a:cxnSpLocks/>
              <a:stCxn id="31" idx="6"/>
              <a:endCxn id="41" idx="2"/>
            </p:cNvCxnSpPr>
            <p:nvPr/>
          </p:nvCxnSpPr>
          <p:spPr>
            <a:xfrm>
              <a:off x="2777465" y="2723776"/>
              <a:ext cx="164277" cy="152786"/>
            </a:xfrm>
            <a:prstGeom prst="line">
              <a:avLst/>
            </a:prstGeom>
            <a:noFill/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44" name="Straight Connector 47">
              <a:extLst>
                <a:ext uri="{FF2B5EF4-FFF2-40B4-BE49-F238E27FC236}">
                  <a16:creationId xmlns:a16="http://schemas.microsoft.com/office/drawing/2014/main" id="{C1ABB0F4-9001-F6CD-8A5C-5B45902D570B}"/>
                </a:ext>
              </a:extLst>
            </p:cNvPr>
            <p:cNvCxnSpPr>
              <a:cxnSpLocks/>
              <a:stCxn id="37" idx="6"/>
              <a:endCxn id="41" idx="2"/>
            </p:cNvCxnSpPr>
            <p:nvPr/>
          </p:nvCxnSpPr>
          <p:spPr>
            <a:xfrm flipV="1">
              <a:off x="2778856" y="2876562"/>
              <a:ext cx="162886" cy="193135"/>
            </a:xfrm>
            <a:prstGeom prst="line">
              <a:avLst/>
            </a:prstGeom>
            <a:noFill/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45" name="Straight Connector 48">
              <a:extLst>
                <a:ext uri="{FF2B5EF4-FFF2-40B4-BE49-F238E27FC236}">
                  <a16:creationId xmlns:a16="http://schemas.microsoft.com/office/drawing/2014/main" id="{6EDA679E-D9B1-FAAE-2ABF-BEFBF45ADEDA}"/>
                </a:ext>
              </a:extLst>
            </p:cNvPr>
            <p:cNvCxnSpPr>
              <a:cxnSpLocks/>
              <a:stCxn id="32" idx="6"/>
              <a:endCxn id="41" idx="2"/>
            </p:cNvCxnSpPr>
            <p:nvPr/>
          </p:nvCxnSpPr>
          <p:spPr>
            <a:xfrm flipV="1">
              <a:off x="2781166" y="2876562"/>
              <a:ext cx="160576" cy="540329"/>
            </a:xfrm>
            <a:prstGeom prst="line">
              <a:avLst/>
            </a:prstGeom>
            <a:noFill/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46" name="Straight Connector 49">
              <a:extLst>
                <a:ext uri="{FF2B5EF4-FFF2-40B4-BE49-F238E27FC236}">
                  <a16:creationId xmlns:a16="http://schemas.microsoft.com/office/drawing/2014/main" id="{86EFF368-1625-E914-E391-0967CABAD5A9}"/>
                </a:ext>
              </a:extLst>
            </p:cNvPr>
            <p:cNvCxnSpPr>
              <a:cxnSpLocks/>
              <a:stCxn id="31" idx="6"/>
              <a:endCxn id="42" idx="2"/>
            </p:cNvCxnSpPr>
            <p:nvPr/>
          </p:nvCxnSpPr>
          <p:spPr>
            <a:xfrm>
              <a:off x="2777465" y="2723776"/>
              <a:ext cx="165668" cy="500978"/>
            </a:xfrm>
            <a:prstGeom prst="line">
              <a:avLst/>
            </a:prstGeom>
            <a:noFill/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47" name="Straight Connector 50">
              <a:extLst>
                <a:ext uri="{FF2B5EF4-FFF2-40B4-BE49-F238E27FC236}">
                  <a16:creationId xmlns:a16="http://schemas.microsoft.com/office/drawing/2014/main" id="{2BFEA36B-2B65-F044-481D-1E271E0B93E4}"/>
                </a:ext>
              </a:extLst>
            </p:cNvPr>
            <p:cNvCxnSpPr>
              <a:cxnSpLocks/>
              <a:stCxn id="37" idx="6"/>
              <a:endCxn id="42" idx="2"/>
            </p:cNvCxnSpPr>
            <p:nvPr/>
          </p:nvCxnSpPr>
          <p:spPr>
            <a:xfrm>
              <a:off x="2778856" y="3069697"/>
              <a:ext cx="164277" cy="155057"/>
            </a:xfrm>
            <a:prstGeom prst="line">
              <a:avLst/>
            </a:prstGeom>
            <a:noFill/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48" name="Straight Connector 51">
              <a:extLst>
                <a:ext uri="{FF2B5EF4-FFF2-40B4-BE49-F238E27FC236}">
                  <a16:creationId xmlns:a16="http://schemas.microsoft.com/office/drawing/2014/main" id="{58EB1344-3468-7519-C1F8-EC0A30EAB0B3}"/>
                </a:ext>
              </a:extLst>
            </p:cNvPr>
            <p:cNvCxnSpPr>
              <a:cxnSpLocks/>
              <a:stCxn id="32" idx="6"/>
              <a:endCxn id="42" idx="2"/>
            </p:cNvCxnSpPr>
            <p:nvPr/>
          </p:nvCxnSpPr>
          <p:spPr>
            <a:xfrm flipV="1">
              <a:off x="2781166" y="3224754"/>
              <a:ext cx="161967" cy="192137"/>
            </a:xfrm>
            <a:prstGeom prst="line">
              <a:avLst/>
            </a:prstGeom>
            <a:noFill/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</a:ln>
            <a:effectLst/>
          </p:spPr>
        </p:cxn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048E7E51-A802-0850-ED4F-EADBE0C57C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47" y="4279810"/>
            <a:ext cx="2659322" cy="177288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C54544E-6093-06A6-877D-FB5EA5AB4E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217" y="4278976"/>
            <a:ext cx="2659322" cy="1773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7479D83-BC4A-E357-73DC-714114AC5108}"/>
              </a:ext>
            </a:extLst>
          </p:cNvPr>
          <p:cNvSpPr txBox="1"/>
          <p:nvPr/>
        </p:nvSpPr>
        <p:spPr>
          <a:xfrm>
            <a:off x="1857553" y="6071250"/>
            <a:ext cx="939746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Drones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3D21636-6A62-93F9-BA90-E0A450215637}"/>
              </a:ext>
            </a:extLst>
          </p:cNvPr>
          <p:cNvSpPr txBox="1"/>
          <p:nvPr/>
        </p:nvSpPr>
        <p:spPr>
          <a:xfrm>
            <a:off x="5271771" y="6118997"/>
            <a:ext cx="2360213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Autonomous Vehicles</a:t>
            </a:r>
          </a:p>
        </p:txBody>
      </p: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6190A601-EA40-5AF7-EE23-CEBE56E0915A}"/>
              </a:ext>
            </a:extLst>
          </p:cNvPr>
          <p:cNvCxnSpPr>
            <a:cxnSpLocks/>
          </p:cNvCxnSpPr>
          <p:nvPr/>
        </p:nvCxnSpPr>
        <p:spPr>
          <a:xfrm rot="10800000" flipV="1">
            <a:off x="2200673" y="3238549"/>
            <a:ext cx="1346913" cy="857651"/>
          </a:xfrm>
          <a:prstGeom prst="bentConnector3">
            <a:avLst>
              <a:gd name="adj1" fmla="val 99519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E57E87CF-A7EF-6CD4-72EF-90F5C7D4208C}"/>
              </a:ext>
            </a:extLst>
          </p:cNvPr>
          <p:cNvCxnSpPr>
            <a:cxnSpLocks/>
          </p:cNvCxnSpPr>
          <p:nvPr/>
        </p:nvCxnSpPr>
        <p:spPr>
          <a:xfrm>
            <a:off x="5170832" y="3232912"/>
            <a:ext cx="1432342" cy="887022"/>
          </a:xfrm>
          <a:prstGeom prst="bentConnector3">
            <a:avLst>
              <a:gd name="adj1" fmla="val 99569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2E2AFF2-F3A6-0574-A360-292849A3DA5D}"/>
              </a:ext>
            </a:extLst>
          </p:cNvPr>
          <p:cNvSpPr txBox="1"/>
          <p:nvPr/>
        </p:nvSpPr>
        <p:spPr>
          <a:xfrm>
            <a:off x="3265962" y="3715312"/>
            <a:ext cx="2360213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DNNs</a:t>
            </a:r>
          </a:p>
        </p:txBody>
      </p:sp>
    </p:spTree>
    <p:extLst>
      <p:ext uri="{BB962C8B-B14F-4D97-AF65-F5344CB8AC3E}">
        <p14:creationId xmlns:p14="http://schemas.microsoft.com/office/powerpoint/2010/main" val="1417235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Background</a:t>
            </a:r>
            <a:endParaRPr lang="en-US" altLang="ko-KR" sz="3600" b="1" dirty="0">
              <a:solidFill>
                <a:srgbClr val="00206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4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1108710"/>
            <a:ext cx="8900541" cy="1514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 Tasks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object detection tasks are </a:t>
            </a:r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safety critical tasks 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require </a:t>
            </a:r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timely inferences.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F77E75-0623-47A8-F208-195941763F54}"/>
              </a:ext>
            </a:extLst>
          </p:cNvPr>
          <p:cNvSpPr txBox="1"/>
          <p:nvPr/>
        </p:nvSpPr>
        <p:spPr>
          <a:xfrm>
            <a:off x="36542" y="2851087"/>
            <a:ext cx="9070916" cy="382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DNNs require high computation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object detection task requires </a:t>
            </a:r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16.5 billion FLOPs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640x640 sized image with YOLOv5.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multi camera object detection case with 6 cameras, </a:t>
            </a:r>
          </a:p>
          <a:p>
            <a:pPr lvl="2">
              <a:lnSpc>
                <a:spcPct val="150000"/>
              </a:lnSpc>
            </a:pPr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99 billion FLOPs 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computation is required. </a:t>
            </a:r>
          </a:p>
          <a:p>
            <a:pPr lvl="2">
              <a:lnSpc>
                <a:spcPct val="150000"/>
              </a:lnSpc>
            </a:pP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Therefore, due to </a:t>
            </a:r>
            <a:r>
              <a:rPr lang="en-US" altLang="ko-KR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computation </a:t>
            </a:r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deep neural networks, it makes it difficult to make timely inferences.</a:t>
            </a:r>
          </a:p>
        </p:txBody>
      </p:sp>
    </p:spTree>
    <p:extLst>
      <p:ext uri="{BB962C8B-B14F-4D97-AF65-F5344CB8AC3E}">
        <p14:creationId xmlns:p14="http://schemas.microsoft.com/office/powerpoint/2010/main" val="229211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0E73FC73-6DD3-B546-F921-9382C0919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21" y="2467763"/>
            <a:ext cx="5012053" cy="4205974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Real Time Object Detection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5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AFCA78-8D8A-CC34-452F-A125DB96DFE7}"/>
              </a:ext>
            </a:extLst>
          </p:cNvPr>
          <p:cNvSpPr txBox="1"/>
          <p:nvPr/>
        </p:nvSpPr>
        <p:spPr>
          <a:xfrm>
            <a:off x="36072" y="1108710"/>
            <a:ext cx="8980928" cy="1052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ko-K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occupancy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Occupancy Ratio refers to </a:t>
            </a:r>
            <a:r>
              <a:rPr lang="en-US" altLang="ko-K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area coverage of whole image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3A0D5D-2DCB-A74E-7F13-53CF10F448B7}"/>
              </a:ext>
            </a:extLst>
          </p:cNvPr>
          <p:cNvSpPr txBox="1"/>
          <p:nvPr/>
        </p:nvSpPr>
        <p:spPr>
          <a:xfrm>
            <a:off x="5599939" y="5095618"/>
            <a:ext cx="1921893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Occupancy Ratio =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8C4D358-E30F-C246-A972-5F031CADC319}"/>
              </a:ext>
            </a:extLst>
          </p:cNvPr>
          <p:cNvSpPr/>
          <p:nvPr/>
        </p:nvSpPr>
        <p:spPr>
          <a:xfrm>
            <a:off x="6218818" y="3148587"/>
            <a:ext cx="1206192" cy="7691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63B257-1AFD-685D-3EA5-2B35CA7AD039}"/>
              </a:ext>
            </a:extLst>
          </p:cNvPr>
          <p:cNvSpPr/>
          <p:nvPr/>
        </p:nvSpPr>
        <p:spPr>
          <a:xfrm>
            <a:off x="7713822" y="5433371"/>
            <a:ext cx="1215911" cy="766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8339317-461A-9433-5AFC-592864A62FE3}"/>
              </a:ext>
            </a:extLst>
          </p:cNvPr>
          <p:cNvCxnSpPr>
            <a:cxnSpLocks/>
          </p:cNvCxnSpPr>
          <p:nvPr/>
        </p:nvCxnSpPr>
        <p:spPr>
          <a:xfrm>
            <a:off x="7545188" y="5312149"/>
            <a:ext cx="149170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D9F6037-555C-6827-94BC-3BC2CB0C6601}"/>
              </a:ext>
            </a:extLst>
          </p:cNvPr>
          <p:cNvGrpSpPr/>
          <p:nvPr/>
        </p:nvGrpSpPr>
        <p:grpSpPr>
          <a:xfrm>
            <a:off x="7861321" y="4419899"/>
            <a:ext cx="933100" cy="687772"/>
            <a:chOff x="1119648" y="2492210"/>
            <a:chExt cx="1814250" cy="1313426"/>
          </a:xfrm>
          <a:solidFill>
            <a:srgbClr val="FD9491"/>
          </a:solidFill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3F714CD-A75F-6C6A-02C3-959C05F37781}"/>
                </a:ext>
              </a:extLst>
            </p:cNvPr>
            <p:cNvSpPr/>
            <p:nvPr/>
          </p:nvSpPr>
          <p:spPr>
            <a:xfrm>
              <a:off x="1119648" y="2492210"/>
              <a:ext cx="720494" cy="777570"/>
            </a:xfrm>
            <a:prstGeom prst="rect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0E2EE97-2896-A453-5FE0-31D2024217F1}"/>
                </a:ext>
              </a:extLst>
            </p:cNvPr>
            <p:cNvSpPr/>
            <p:nvPr/>
          </p:nvSpPr>
          <p:spPr>
            <a:xfrm>
              <a:off x="1479894" y="3459465"/>
              <a:ext cx="427369" cy="346171"/>
            </a:xfrm>
            <a:prstGeom prst="rect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103CDFE-D5BC-48D8-38D6-B0904D93EF5C}"/>
                </a:ext>
              </a:extLst>
            </p:cNvPr>
            <p:cNvSpPr/>
            <p:nvPr/>
          </p:nvSpPr>
          <p:spPr>
            <a:xfrm>
              <a:off x="2343753" y="3318947"/>
              <a:ext cx="590145" cy="486689"/>
            </a:xfrm>
            <a:prstGeom prst="rect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5161E2A-4A7C-456B-C279-2186C14E3492}"/>
                </a:ext>
              </a:extLst>
            </p:cNvPr>
            <p:cNvSpPr/>
            <p:nvPr/>
          </p:nvSpPr>
          <p:spPr>
            <a:xfrm>
              <a:off x="2044669" y="2825704"/>
              <a:ext cx="567283" cy="346171"/>
            </a:xfrm>
            <a:prstGeom prst="rect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A1456E3-6EFC-75DD-F963-F8B366FBA949}"/>
              </a:ext>
            </a:extLst>
          </p:cNvPr>
          <p:cNvSpPr txBox="1"/>
          <p:nvPr/>
        </p:nvSpPr>
        <p:spPr>
          <a:xfrm>
            <a:off x="6046282" y="2612897"/>
            <a:ext cx="1605951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Detected Image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303A81E-E225-7837-4405-878286590F93}"/>
              </a:ext>
            </a:extLst>
          </p:cNvPr>
          <p:cNvGrpSpPr/>
          <p:nvPr/>
        </p:nvGrpSpPr>
        <p:grpSpPr>
          <a:xfrm>
            <a:off x="6385597" y="3200864"/>
            <a:ext cx="837987" cy="637436"/>
            <a:chOff x="1119648" y="2492210"/>
            <a:chExt cx="1814250" cy="1313426"/>
          </a:xfrm>
          <a:solidFill>
            <a:srgbClr val="FD9491"/>
          </a:solidFill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AF7DFA5-B9C1-A69F-5FEB-7248FF155A22}"/>
                </a:ext>
              </a:extLst>
            </p:cNvPr>
            <p:cNvSpPr/>
            <p:nvPr/>
          </p:nvSpPr>
          <p:spPr>
            <a:xfrm>
              <a:off x="1119648" y="2492210"/>
              <a:ext cx="720494" cy="777570"/>
            </a:xfrm>
            <a:prstGeom prst="rect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1254223-F2DA-5372-709D-4103242E0FD3}"/>
                </a:ext>
              </a:extLst>
            </p:cNvPr>
            <p:cNvSpPr/>
            <p:nvPr/>
          </p:nvSpPr>
          <p:spPr>
            <a:xfrm>
              <a:off x="1479894" y="3459465"/>
              <a:ext cx="427369" cy="346171"/>
            </a:xfrm>
            <a:prstGeom prst="rect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489ADF3-8721-B6E3-2826-0C0DA24C6360}"/>
                </a:ext>
              </a:extLst>
            </p:cNvPr>
            <p:cNvSpPr/>
            <p:nvPr/>
          </p:nvSpPr>
          <p:spPr>
            <a:xfrm>
              <a:off x="2343753" y="3318947"/>
              <a:ext cx="590145" cy="486689"/>
            </a:xfrm>
            <a:prstGeom prst="rect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3A32AFB-A58B-398E-1186-78CD42938C81}"/>
                </a:ext>
              </a:extLst>
            </p:cNvPr>
            <p:cNvSpPr/>
            <p:nvPr/>
          </p:nvSpPr>
          <p:spPr>
            <a:xfrm>
              <a:off x="2044670" y="2825703"/>
              <a:ext cx="567282" cy="346171"/>
            </a:xfrm>
            <a:prstGeom prst="rect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972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0E73FC73-6DD3-B546-F921-9382C0919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83" y="2623035"/>
            <a:ext cx="5012053" cy="4205974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Real Time Object Detection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6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AFCA78-8D8A-CC34-452F-A125DB96DFE7}"/>
              </a:ext>
            </a:extLst>
          </p:cNvPr>
          <p:cNvSpPr txBox="1"/>
          <p:nvPr/>
        </p:nvSpPr>
        <p:spPr>
          <a:xfrm>
            <a:off x="36072" y="1108710"/>
            <a:ext cx="8980928" cy="1514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ko-K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occupancy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77.37% 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images contain </a:t>
            </a:r>
            <a:r>
              <a:rPr lang="en-US" altLang="ko-K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less than 50% of occupancy ratio on MOT16 dataset.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8C4D358-E30F-C246-A972-5F031CADC319}"/>
              </a:ext>
            </a:extLst>
          </p:cNvPr>
          <p:cNvSpPr/>
          <p:nvPr/>
        </p:nvSpPr>
        <p:spPr>
          <a:xfrm>
            <a:off x="6221984" y="3115586"/>
            <a:ext cx="1206192" cy="7691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1456E3-6EFC-75DD-F963-F8B366FBA949}"/>
              </a:ext>
            </a:extLst>
          </p:cNvPr>
          <p:cNvSpPr txBox="1"/>
          <p:nvPr/>
        </p:nvSpPr>
        <p:spPr>
          <a:xfrm>
            <a:off x="6049448" y="2579896"/>
            <a:ext cx="1605951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Detected Image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BC81CE2-F57B-1441-86F9-366F51DE198B}"/>
              </a:ext>
            </a:extLst>
          </p:cNvPr>
          <p:cNvSpPr/>
          <p:nvPr/>
        </p:nvSpPr>
        <p:spPr>
          <a:xfrm>
            <a:off x="1037395" y="3025075"/>
            <a:ext cx="1829629" cy="3716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303A81E-E225-7837-4405-878286590F93}"/>
              </a:ext>
            </a:extLst>
          </p:cNvPr>
          <p:cNvGrpSpPr/>
          <p:nvPr/>
        </p:nvGrpSpPr>
        <p:grpSpPr>
          <a:xfrm>
            <a:off x="6235320" y="3130332"/>
            <a:ext cx="603768" cy="551240"/>
            <a:chOff x="1117866" y="2530788"/>
            <a:chExt cx="1307162" cy="1135821"/>
          </a:xfrm>
          <a:solidFill>
            <a:srgbClr val="FD9491"/>
          </a:solidFill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AF7DFA5-B9C1-A69F-5FEB-7248FF155A22}"/>
                </a:ext>
              </a:extLst>
            </p:cNvPr>
            <p:cNvSpPr/>
            <p:nvPr/>
          </p:nvSpPr>
          <p:spPr>
            <a:xfrm>
              <a:off x="1118910" y="2530788"/>
              <a:ext cx="720495" cy="777571"/>
            </a:xfrm>
            <a:prstGeom prst="rect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1254223-F2DA-5372-709D-4103242E0FD3}"/>
                </a:ext>
              </a:extLst>
            </p:cNvPr>
            <p:cNvSpPr/>
            <p:nvPr/>
          </p:nvSpPr>
          <p:spPr>
            <a:xfrm>
              <a:off x="1117866" y="3320438"/>
              <a:ext cx="427369" cy="346171"/>
            </a:xfrm>
            <a:prstGeom prst="rect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489ADF3-8721-B6E3-2826-0C0DA24C6360}"/>
                </a:ext>
              </a:extLst>
            </p:cNvPr>
            <p:cNvSpPr/>
            <p:nvPr/>
          </p:nvSpPr>
          <p:spPr>
            <a:xfrm>
              <a:off x="1834883" y="2905629"/>
              <a:ext cx="590145" cy="486688"/>
            </a:xfrm>
            <a:prstGeom prst="rect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3A32AFB-A58B-398E-1186-78CD42938C81}"/>
                </a:ext>
              </a:extLst>
            </p:cNvPr>
            <p:cNvSpPr/>
            <p:nvPr/>
          </p:nvSpPr>
          <p:spPr>
            <a:xfrm>
              <a:off x="1848374" y="2530788"/>
              <a:ext cx="567282" cy="346171"/>
            </a:xfrm>
            <a:prstGeom prst="rect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80C3AB2-1A2D-1BF2-BCE7-D5DC7DFF402C}"/>
              </a:ext>
            </a:extLst>
          </p:cNvPr>
          <p:cNvCxnSpPr>
            <a:cxnSpLocks/>
          </p:cNvCxnSpPr>
          <p:nvPr/>
        </p:nvCxnSpPr>
        <p:spPr>
          <a:xfrm>
            <a:off x="6852423" y="3118538"/>
            <a:ext cx="0" cy="766162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298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Image patching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7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2" y="1108710"/>
            <a:ext cx="7827818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the observation, calculating only important instances(</a:t>
            </a:r>
            <a:r>
              <a:rPr lang="en-US" altLang="ko-K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RoIs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will help </a:t>
            </a:r>
            <a:r>
              <a:rPr lang="en-US" altLang="ko-KR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lower computation. 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D705581-278A-7699-200D-2E4E29F3EB1A}"/>
              </a:ext>
            </a:extLst>
          </p:cNvPr>
          <p:cNvGrpSpPr/>
          <p:nvPr/>
        </p:nvGrpSpPr>
        <p:grpSpPr>
          <a:xfrm>
            <a:off x="4142934" y="3451339"/>
            <a:ext cx="2192702" cy="1348812"/>
            <a:chOff x="759409" y="2260194"/>
            <a:chExt cx="2985239" cy="168925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E6A11EC-9EAB-A544-BDF9-7A9AC5203E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733" t="29742"/>
            <a:stretch/>
          </p:blipFill>
          <p:spPr>
            <a:xfrm>
              <a:off x="759409" y="2260194"/>
              <a:ext cx="2985239" cy="1673002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16D8890-FCA8-001E-35F2-BF72F3D9F588}"/>
                </a:ext>
              </a:extLst>
            </p:cNvPr>
            <p:cNvSpPr/>
            <p:nvPr/>
          </p:nvSpPr>
          <p:spPr>
            <a:xfrm>
              <a:off x="1891457" y="3171876"/>
              <a:ext cx="720495" cy="77757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1DF2CDE-02B1-3CF8-D22D-EF69355D3A1F}"/>
                </a:ext>
              </a:extLst>
            </p:cNvPr>
            <p:cNvSpPr/>
            <p:nvPr/>
          </p:nvSpPr>
          <p:spPr>
            <a:xfrm>
              <a:off x="1525696" y="2923609"/>
              <a:ext cx="427369" cy="34617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9F51FD4-8518-AFB7-7C39-D8332AB8C674}"/>
                </a:ext>
              </a:extLst>
            </p:cNvPr>
            <p:cNvSpPr/>
            <p:nvPr/>
          </p:nvSpPr>
          <p:spPr>
            <a:xfrm>
              <a:off x="2977714" y="3171875"/>
              <a:ext cx="590144" cy="48668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4043AFD-AFC9-DB80-E23E-3247AC4483E2}"/>
                </a:ext>
              </a:extLst>
            </p:cNvPr>
            <p:cNvSpPr/>
            <p:nvPr/>
          </p:nvSpPr>
          <p:spPr>
            <a:xfrm>
              <a:off x="2044669" y="2825704"/>
              <a:ext cx="567283" cy="34617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4325BEBA-1A7C-63BB-C721-7A4AB5EEA6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33" t="29742"/>
          <a:stretch/>
        </p:blipFill>
        <p:spPr>
          <a:xfrm>
            <a:off x="526594" y="3281751"/>
            <a:ext cx="3011979" cy="1687988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C25A63B8-EE53-E03D-2B4D-EB05359598D9}"/>
              </a:ext>
            </a:extLst>
          </p:cNvPr>
          <p:cNvGrpSpPr/>
          <p:nvPr/>
        </p:nvGrpSpPr>
        <p:grpSpPr>
          <a:xfrm>
            <a:off x="6945080" y="3539339"/>
            <a:ext cx="1383487" cy="1168162"/>
            <a:chOff x="3490740" y="4470400"/>
            <a:chExt cx="1287780" cy="1123951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2B64434-D3E1-7758-D6FF-E2C3A7D766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5205" t="67345" r="33492" b="1"/>
            <a:stretch/>
          </p:blipFill>
          <p:spPr>
            <a:xfrm>
              <a:off x="3490741" y="4470400"/>
              <a:ext cx="720495" cy="777571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ECA4A3B-15F6-5EBA-81EE-57F8120FB6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323" t="67346" r="5904" b="11454"/>
            <a:stretch/>
          </p:blipFill>
          <p:spPr>
            <a:xfrm>
              <a:off x="4211237" y="4477610"/>
              <a:ext cx="567283" cy="504824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43ABA00-002F-0117-F534-DB34BE563D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745" t="53149" r="33482" b="32996"/>
            <a:stretch/>
          </p:blipFill>
          <p:spPr>
            <a:xfrm>
              <a:off x="4211237" y="4930122"/>
              <a:ext cx="567283" cy="317849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5E42F53-FD3D-2DC5-921C-C1828FF818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272" t="57261" r="52974" b="28202"/>
            <a:stretch/>
          </p:blipFill>
          <p:spPr>
            <a:xfrm>
              <a:off x="3490740" y="5247971"/>
              <a:ext cx="431348" cy="346171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2E8DCDD-0389-6467-3686-AEB3E6D7885A}"/>
                </a:ext>
              </a:extLst>
            </p:cNvPr>
            <p:cNvSpPr/>
            <p:nvPr/>
          </p:nvSpPr>
          <p:spPr>
            <a:xfrm>
              <a:off x="3490743" y="4470400"/>
              <a:ext cx="1287777" cy="112395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55ACF39-913D-5CB9-E71A-548CCF7AB3F9}"/>
              </a:ext>
            </a:extLst>
          </p:cNvPr>
          <p:cNvSpPr txBox="1"/>
          <p:nvPr/>
        </p:nvSpPr>
        <p:spPr>
          <a:xfrm>
            <a:off x="6734240" y="2666165"/>
            <a:ext cx="1805169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Patched Image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E43F31-3D55-3B72-3C71-F8376D9B39CB}"/>
              </a:ext>
            </a:extLst>
          </p:cNvPr>
          <p:cNvSpPr txBox="1"/>
          <p:nvPr/>
        </p:nvSpPr>
        <p:spPr>
          <a:xfrm>
            <a:off x="754184" y="2609827"/>
            <a:ext cx="2556798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Input Image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CD6A4A-0D80-AE79-4731-D9710494663A}"/>
              </a:ext>
            </a:extLst>
          </p:cNvPr>
          <p:cNvSpPr txBox="1"/>
          <p:nvPr/>
        </p:nvSpPr>
        <p:spPr>
          <a:xfrm>
            <a:off x="4142934" y="2666165"/>
            <a:ext cx="2117687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Extraction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58F346-7E0C-42F3-9402-D89E1AD89B89}"/>
              </a:ext>
            </a:extLst>
          </p:cNvPr>
          <p:cNvSpPr txBox="1"/>
          <p:nvPr/>
        </p:nvSpPr>
        <p:spPr>
          <a:xfrm>
            <a:off x="121729" y="5820252"/>
            <a:ext cx="8900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Times" panose="02020603050405020304" pitchFamily="18" charset="0"/>
                <a:cs typeface="Times" panose="02020603050405020304" pitchFamily="18" charset="0"/>
              </a:rPr>
              <a:t>Q2. How does Image Patching impact </a:t>
            </a:r>
            <a:r>
              <a:rPr lang="en-US" altLang="ko-KR" sz="2400" b="1" dirty="0">
                <a:solidFill>
                  <a:schemeClr val="accent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detection accuracy</a:t>
            </a:r>
            <a:r>
              <a:rPr lang="en-US" altLang="ko-KR" sz="2400" dirty="0">
                <a:latin typeface="Times" panose="02020603050405020304" pitchFamily="18" charset="0"/>
                <a:cs typeface="Times" panose="02020603050405020304" pitchFamily="18" charset="0"/>
              </a:rPr>
              <a:t>?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C0ADB5-6E86-088E-09E6-C59D29BC273D}"/>
              </a:ext>
            </a:extLst>
          </p:cNvPr>
          <p:cNvSpPr txBox="1"/>
          <p:nvPr/>
        </p:nvSpPr>
        <p:spPr>
          <a:xfrm>
            <a:off x="96981" y="5358370"/>
            <a:ext cx="8900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Times" panose="02020603050405020304" pitchFamily="18" charset="0"/>
                <a:cs typeface="Times" panose="02020603050405020304" pitchFamily="18" charset="0"/>
              </a:rPr>
              <a:t>Q1. How to extract Region of Interest? </a:t>
            </a:r>
          </a:p>
        </p:txBody>
      </p:sp>
    </p:spTree>
    <p:extLst>
      <p:ext uri="{BB962C8B-B14F-4D97-AF65-F5344CB8AC3E}">
        <p14:creationId xmlns:p14="http://schemas.microsoft.com/office/powerpoint/2010/main" val="400521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 err="1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RoI</a:t>
            </a:r>
            <a:r>
              <a:rPr lang="ko-KR" altLang="en-US" sz="3600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3600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Extraction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8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999558"/>
            <a:ext cx="8900541" cy="197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Extraction using YOLO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Merge input images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Resize image 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 localization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1388271-D9D8-B3CA-BF8F-B0E364902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218"/>
          <a:stretch/>
        </p:blipFill>
        <p:spPr>
          <a:xfrm>
            <a:off x="486484" y="3551311"/>
            <a:ext cx="8171031" cy="254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974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87341" y="116605"/>
            <a:ext cx="8686302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 err="1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RoI</a:t>
            </a:r>
            <a:r>
              <a:rPr lang="en-US" altLang="ko-KR" sz="3600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Extraction</a:t>
            </a:r>
            <a:endParaRPr lang="en-US" altLang="ko-KR" sz="2400" dirty="0">
              <a:solidFill>
                <a:srgbClr val="00206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9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A917F8-7C06-9566-F89B-BB9D4A2223F7}"/>
              </a:ext>
            </a:extLst>
          </p:cNvPr>
          <p:cNvSpPr txBox="1"/>
          <p:nvPr/>
        </p:nvSpPr>
        <p:spPr>
          <a:xfrm>
            <a:off x="87341" y="999558"/>
            <a:ext cx="8900541" cy="1052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Merge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Execution n times vs Merged Image (n to 1) execution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80E734-4948-0892-704D-B9F813A7715D}"/>
              </a:ext>
            </a:extLst>
          </p:cNvPr>
          <p:cNvSpPr txBox="1"/>
          <p:nvPr/>
        </p:nvSpPr>
        <p:spPr>
          <a:xfrm>
            <a:off x="312951" y="6127538"/>
            <a:ext cx="7510914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Patched Image has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1.4x faster execution time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 single image execution.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50E65E-CC40-0DCB-4743-62D1127C5404}"/>
              </a:ext>
            </a:extLst>
          </p:cNvPr>
          <p:cNvSpPr txBox="1"/>
          <p:nvPr/>
        </p:nvSpPr>
        <p:spPr>
          <a:xfrm>
            <a:off x="2150065" y="2266575"/>
            <a:ext cx="38366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Times" panose="02020603050405020304" pitchFamily="18" charset="0"/>
                <a:cs typeface="Times" panose="02020603050405020304" pitchFamily="18" charset="0"/>
              </a:rPr>
              <a:t>Average Execution Time Comparison with YOLOv5</a:t>
            </a:r>
            <a:endParaRPr lang="en-US" altLang="ko-KR" sz="18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37D9B043-83EA-89C6-9EED-B5D62176C2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5059564"/>
              </p:ext>
            </p:extLst>
          </p:nvPr>
        </p:nvGraphicFramePr>
        <p:xfrm>
          <a:off x="1293143" y="2869949"/>
          <a:ext cx="5851658" cy="3184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CD58906-61FC-F49C-B170-2768B468F3AF}"/>
              </a:ext>
            </a:extLst>
          </p:cNvPr>
          <p:cNvSpPr txBox="1"/>
          <p:nvPr/>
        </p:nvSpPr>
        <p:spPr>
          <a:xfrm>
            <a:off x="9313716" y="4325515"/>
            <a:ext cx="15283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Times" panose="02020603050405020304" pitchFamily="18" charset="0"/>
                <a:cs typeface="Times" panose="02020603050405020304" pitchFamily="18" charset="0"/>
              </a:rPr>
              <a:t>Image Size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dirty="0">
                <a:latin typeface="Times" panose="02020603050405020304" pitchFamily="18" charset="0"/>
                <a:cs typeface="Times" panose="02020603050405020304" pitchFamily="18" charset="0"/>
              </a:rPr>
              <a:t>1: 384x640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dirty="0">
                <a:latin typeface="Times" panose="02020603050405020304" pitchFamily="18" charset="0"/>
                <a:cs typeface="Times" panose="02020603050405020304" pitchFamily="18" charset="0"/>
              </a:rPr>
              <a:t>2: 728x640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dirty="0">
                <a:latin typeface="Times" panose="02020603050405020304" pitchFamily="18" charset="0"/>
                <a:cs typeface="Times" panose="02020603050405020304" pitchFamily="18" charset="0"/>
              </a:rPr>
              <a:t>4: 728x1280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dirty="0">
                <a:latin typeface="Times" panose="02020603050405020304" pitchFamily="18" charset="0"/>
                <a:cs typeface="Times" panose="02020603050405020304" pitchFamily="18" charset="0"/>
              </a:rPr>
              <a:t>6: 1256x1280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AEA1DBE-3956-6D31-30AC-27304401D6DC}"/>
              </a:ext>
            </a:extLst>
          </p:cNvPr>
          <p:cNvSpPr/>
          <p:nvPr/>
        </p:nvSpPr>
        <p:spPr>
          <a:xfrm>
            <a:off x="2387481" y="4167254"/>
            <a:ext cx="720703" cy="31652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1.4x</a:t>
            </a:r>
            <a:endParaRPr lang="ko-KR" altLang="en-US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1BDD72-12FF-8C9F-749F-4B6C0BCF9476}"/>
              </a:ext>
            </a:extLst>
          </p:cNvPr>
          <p:cNvSpPr/>
          <p:nvPr/>
        </p:nvSpPr>
        <p:spPr>
          <a:xfrm>
            <a:off x="3708057" y="3421766"/>
            <a:ext cx="720703" cy="31652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1.46x</a:t>
            </a:r>
            <a:endParaRPr lang="ko-KR" altLang="en-US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8953F9E-0734-FE58-6D7C-1D294197C132}"/>
              </a:ext>
            </a:extLst>
          </p:cNvPr>
          <p:cNvSpPr/>
          <p:nvPr/>
        </p:nvSpPr>
        <p:spPr>
          <a:xfrm>
            <a:off x="5266051" y="2729462"/>
            <a:ext cx="720703" cy="31652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1.49x</a:t>
            </a:r>
            <a:endParaRPr lang="ko-KR" altLang="en-US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439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278526</TotalTime>
  <Words>1683</Words>
  <Application>Microsoft Office PowerPoint</Application>
  <PresentationFormat>화면 슬라이드 쇼(4:3)</PresentationFormat>
  <Paragraphs>284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6" baseType="lpstr">
      <vt:lpstr>맑은 고딕</vt:lpstr>
      <vt:lpstr>Arial</vt:lpstr>
      <vt:lpstr>Calibri</vt:lpstr>
      <vt:lpstr>Calibri Light</vt:lpstr>
      <vt:lpstr>Cambria Math</vt:lpstr>
      <vt:lpstr>Franklin Gothic Book</vt:lpstr>
      <vt:lpstr>Times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RTCL403</dc:creator>
  <cp:lastModifiedBy>강 영은</cp:lastModifiedBy>
  <cp:revision>5597</cp:revision>
  <cp:lastPrinted>2021-08-19T05:10:09Z</cp:lastPrinted>
  <dcterms:created xsi:type="dcterms:W3CDTF">2020-05-28T10:10:30Z</dcterms:created>
  <dcterms:modified xsi:type="dcterms:W3CDTF">2023-02-24T06:02:10Z</dcterms:modified>
</cp:coreProperties>
</file>